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288" r:id="rId2"/>
    <p:sldId id="261" r:id="rId3"/>
    <p:sldId id="262" r:id="rId4"/>
    <p:sldId id="263" r:id="rId5"/>
    <p:sldId id="264" r:id="rId6"/>
    <p:sldId id="265" r:id="rId7"/>
    <p:sldId id="266" r:id="rId8"/>
    <p:sldId id="267" r:id="rId9"/>
    <p:sldId id="268" r:id="rId10"/>
    <p:sldId id="269" r:id="rId11"/>
    <p:sldId id="270" r:id="rId12"/>
    <p:sldId id="273" r:id="rId13"/>
    <p:sldId id="274" r:id="rId14"/>
    <p:sldId id="276" r:id="rId15"/>
    <p:sldId id="275" r:id="rId16"/>
    <p:sldId id="277" r:id="rId17"/>
    <p:sldId id="278" r:id="rId18"/>
    <p:sldId id="271" r:id="rId19"/>
    <p:sldId id="281" r:id="rId20"/>
    <p:sldId id="280" r:id="rId21"/>
    <p:sldId id="279" r:id="rId22"/>
    <p:sldId id="284" r:id="rId23"/>
    <p:sldId id="282" r:id="rId24"/>
    <p:sldId id="283" r:id="rId25"/>
    <p:sldId id="272" r:id="rId26"/>
    <p:sldId id="285" r:id="rId27"/>
    <p:sldId id="286" r:id="rId28"/>
    <p:sldId id="287" r:id="rId2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480">
          <p15:clr>
            <a:srgbClr val="A4A3A4"/>
          </p15:clr>
        </p15:guide>
        <p15:guide id="2" pos="2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4" d="100"/>
          <a:sy n="64" d="100"/>
        </p:scale>
        <p:origin x="680" y="32"/>
      </p:cViewPr>
      <p:guideLst>
        <p:guide orient="horz" pos="480"/>
        <p:guide pos="27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DED3C99E-CC41-928F-C6BA-5F98EC89BCAB}"/>
              </a:ext>
            </a:extLst>
          </p:cNvPr>
          <p:cNvSpPr>
            <a:spLocks noGrp="1" noChangeArrowheads="1"/>
          </p:cNvSpPr>
          <p:nvPr>
            <p:ph type="sldNum" sz="quarter" idx="5"/>
          </p:nvPr>
        </p:nvSpPr>
        <p:spPr>
          <a:ln/>
        </p:spPr>
        <p:txBody>
          <a:bodyPr/>
          <a:lstStyle/>
          <a:p>
            <a:fld id="{E317C03A-61D5-411F-A411-698CB4E2542C}" type="slidenum">
              <a:rPr lang="en-GB" altLang="en-US"/>
              <a:pPr/>
              <a:t>22</a:t>
            </a:fld>
            <a:endParaRPr lang="en-GB" altLang="en-US"/>
          </a:p>
        </p:txBody>
      </p:sp>
      <p:sp>
        <p:nvSpPr>
          <p:cNvPr id="61442" name="Rectangle 2">
            <a:extLst>
              <a:ext uri="{FF2B5EF4-FFF2-40B4-BE49-F238E27FC236}">
                <a16:creationId xmlns="" xmlns:a16="http://schemas.microsoft.com/office/drawing/2014/main" id="{2D7BBFD8-9AD6-11D4-763D-77A66D0664AF}"/>
              </a:ext>
            </a:extLst>
          </p:cNvPr>
          <p:cNvSpPr>
            <a:spLocks noGrp="1" noRot="1" noChangeAspect="1" noChangeArrowheads="1" noTextEdit="1"/>
          </p:cNvSpPr>
          <p:nvPr>
            <p:ph type="sldImg"/>
          </p:nvPr>
        </p:nvSpPr>
        <p:spPr>
          <a:ln/>
        </p:spPr>
      </p:sp>
      <p:sp>
        <p:nvSpPr>
          <p:cNvPr id="61443" name="Rectangle 3">
            <a:extLst>
              <a:ext uri="{FF2B5EF4-FFF2-40B4-BE49-F238E27FC236}">
                <a16:creationId xmlns="" xmlns:a16="http://schemas.microsoft.com/office/drawing/2014/main" id="{6B51FB24-41F8-B722-98B8-5BE1C67407DE}"/>
              </a:ext>
            </a:extLst>
          </p:cNvPr>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306083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381FA88D-11E6-A830-B37E-000EFA39244D}"/>
              </a:ext>
            </a:extLst>
          </p:cNvPr>
          <p:cNvSpPr>
            <a:spLocks noGrp="1" noChangeArrowheads="1"/>
          </p:cNvSpPr>
          <p:nvPr>
            <p:ph type="sldNum" sz="quarter" idx="5"/>
          </p:nvPr>
        </p:nvSpPr>
        <p:spPr>
          <a:ln/>
        </p:spPr>
        <p:txBody>
          <a:bodyPr/>
          <a:lstStyle/>
          <a:p>
            <a:fld id="{4E6FA7A6-7790-4048-BCB6-EDDB58968EF7}" type="slidenum">
              <a:rPr lang="en-GB" altLang="en-US"/>
              <a:pPr/>
              <a:t>24</a:t>
            </a:fld>
            <a:endParaRPr lang="en-GB" altLang="en-US"/>
          </a:p>
        </p:txBody>
      </p:sp>
      <p:sp>
        <p:nvSpPr>
          <p:cNvPr id="63490" name="Rectangle 2">
            <a:extLst>
              <a:ext uri="{FF2B5EF4-FFF2-40B4-BE49-F238E27FC236}">
                <a16:creationId xmlns="" xmlns:a16="http://schemas.microsoft.com/office/drawing/2014/main" id="{5C6365BE-1133-CE27-67D1-89E2BE94E0A4}"/>
              </a:ext>
            </a:extLst>
          </p:cNvPr>
          <p:cNvSpPr>
            <a:spLocks noGrp="1" noRot="1" noChangeAspect="1" noChangeArrowheads="1" noTextEdit="1"/>
          </p:cNvSpPr>
          <p:nvPr>
            <p:ph type="sldImg"/>
          </p:nvPr>
        </p:nvSpPr>
        <p:spPr>
          <a:ln/>
        </p:spPr>
      </p:sp>
      <p:sp>
        <p:nvSpPr>
          <p:cNvPr id="63491" name="Rectangle 3">
            <a:extLst>
              <a:ext uri="{FF2B5EF4-FFF2-40B4-BE49-F238E27FC236}">
                <a16:creationId xmlns="" xmlns:a16="http://schemas.microsoft.com/office/drawing/2014/main" id="{F926446A-37C2-254E-20E8-14B2EA3EB97E}"/>
              </a:ext>
            </a:extLst>
          </p:cNvPr>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284316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D5C95260-6979-AAA6-E676-299C2BEAB166}"/>
              </a:ext>
            </a:extLst>
          </p:cNvPr>
          <p:cNvSpPr>
            <a:spLocks noGrp="1" noChangeArrowheads="1"/>
          </p:cNvSpPr>
          <p:nvPr>
            <p:ph type="sldNum" sz="quarter" idx="5"/>
          </p:nvPr>
        </p:nvSpPr>
        <p:spPr>
          <a:ln/>
        </p:spPr>
        <p:txBody>
          <a:bodyPr/>
          <a:lstStyle/>
          <a:p>
            <a:fld id="{E6E07DDF-1328-4825-BA57-ADF56BBE17B0}" type="slidenum">
              <a:rPr lang="en-GB" altLang="en-US"/>
              <a:pPr/>
              <a:t>25</a:t>
            </a:fld>
            <a:endParaRPr lang="en-GB" altLang="en-US"/>
          </a:p>
        </p:txBody>
      </p:sp>
      <p:sp>
        <p:nvSpPr>
          <p:cNvPr id="64514" name="Rectangle 2">
            <a:extLst>
              <a:ext uri="{FF2B5EF4-FFF2-40B4-BE49-F238E27FC236}">
                <a16:creationId xmlns="" xmlns:a16="http://schemas.microsoft.com/office/drawing/2014/main" id="{5DB51960-B3A9-9C82-3977-CBA0A432A7A5}"/>
              </a:ext>
            </a:extLst>
          </p:cNvPr>
          <p:cNvSpPr>
            <a:spLocks noGrp="1" noRot="1" noChangeAspect="1" noChangeArrowheads="1" noTextEdit="1"/>
          </p:cNvSpPr>
          <p:nvPr>
            <p:ph type="sldImg"/>
          </p:nvPr>
        </p:nvSpPr>
        <p:spPr>
          <a:ln/>
        </p:spPr>
      </p:sp>
      <p:sp>
        <p:nvSpPr>
          <p:cNvPr id="64515" name="Rectangle 3">
            <a:extLst>
              <a:ext uri="{FF2B5EF4-FFF2-40B4-BE49-F238E27FC236}">
                <a16:creationId xmlns="" xmlns:a16="http://schemas.microsoft.com/office/drawing/2014/main" id="{636422AF-C625-B210-B1A9-8B522C5E629C}"/>
              </a:ext>
            </a:extLst>
          </p:cNvPr>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027146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AE52D766-4930-1DBE-5C25-05BDD292109D}"/>
              </a:ext>
            </a:extLst>
          </p:cNvPr>
          <p:cNvSpPr>
            <a:spLocks noGrp="1" noChangeArrowheads="1"/>
          </p:cNvSpPr>
          <p:nvPr>
            <p:ph type="sldNum" sz="quarter" idx="5"/>
          </p:nvPr>
        </p:nvSpPr>
        <p:spPr>
          <a:ln/>
        </p:spPr>
        <p:txBody>
          <a:bodyPr/>
          <a:lstStyle/>
          <a:p>
            <a:fld id="{307A4AEE-5C08-4C56-BF74-FF88C90CAAD4}" type="slidenum">
              <a:rPr lang="en-GB" altLang="en-US"/>
              <a:pPr/>
              <a:t>26</a:t>
            </a:fld>
            <a:endParaRPr lang="en-GB" altLang="en-US"/>
          </a:p>
        </p:txBody>
      </p:sp>
      <p:sp>
        <p:nvSpPr>
          <p:cNvPr id="65538" name="Rectangle 2">
            <a:extLst>
              <a:ext uri="{FF2B5EF4-FFF2-40B4-BE49-F238E27FC236}">
                <a16:creationId xmlns="" xmlns:a16="http://schemas.microsoft.com/office/drawing/2014/main" id="{310CA464-FFF9-6CB0-45D0-9D59B215E4F5}"/>
              </a:ext>
            </a:extLst>
          </p:cNvPr>
          <p:cNvSpPr>
            <a:spLocks noGrp="1" noRot="1" noChangeAspect="1" noChangeArrowheads="1" noTextEdit="1"/>
          </p:cNvSpPr>
          <p:nvPr>
            <p:ph type="sldImg"/>
          </p:nvPr>
        </p:nvSpPr>
        <p:spPr>
          <a:ln/>
        </p:spPr>
      </p:sp>
      <p:sp>
        <p:nvSpPr>
          <p:cNvPr id="65539" name="Rectangle 3">
            <a:extLst>
              <a:ext uri="{FF2B5EF4-FFF2-40B4-BE49-F238E27FC236}">
                <a16:creationId xmlns="" xmlns:a16="http://schemas.microsoft.com/office/drawing/2014/main" id="{04036A92-49C6-BD62-1117-AAAD9D20C3F3}"/>
              </a:ext>
            </a:extLst>
          </p:cNvPr>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92683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AED01D36-40A9-D997-5179-AF4343108B6C}"/>
              </a:ext>
            </a:extLst>
          </p:cNvPr>
          <p:cNvSpPr>
            <a:spLocks noGrp="1" noChangeArrowheads="1"/>
          </p:cNvSpPr>
          <p:nvPr>
            <p:ph type="sldNum" sz="quarter" idx="5"/>
          </p:nvPr>
        </p:nvSpPr>
        <p:spPr>
          <a:ln/>
        </p:spPr>
        <p:txBody>
          <a:bodyPr/>
          <a:lstStyle/>
          <a:p>
            <a:fld id="{C7664AA4-E6AC-4276-8945-E23E0F1177A3}" type="slidenum">
              <a:rPr lang="en-GB" altLang="en-US"/>
              <a:pPr/>
              <a:t>27</a:t>
            </a:fld>
            <a:endParaRPr lang="en-GB" altLang="en-US"/>
          </a:p>
        </p:txBody>
      </p:sp>
      <p:sp>
        <p:nvSpPr>
          <p:cNvPr id="66562" name="Rectangle 2">
            <a:extLst>
              <a:ext uri="{FF2B5EF4-FFF2-40B4-BE49-F238E27FC236}">
                <a16:creationId xmlns="" xmlns:a16="http://schemas.microsoft.com/office/drawing/2014/main" id="{23F6F241-7EA2-0D8F-2EA2-0E6B628FC6DE}"/>
              </a:ext>
            </a:extLst>
          </p:cNvPr>
          <p:cNvSpPr>
            <a:spLocks noGrp="1" noRot="1" noChangeAspect="1" noChangeArrowheads="1" noTextEdit="1"/>
          </p:cNvSpPr>
          <p:nvPr>
            <p:ph type="sldImg"/>
          </p:nvPr>
        </p:nvSpPr>
        <p:spPr>
          <a:ln/>
        </p:spPr>
      </p:sp>
      <p:sp>
        <p:nvSpPr>
          <p:cNvPr id="66563" name="Rectangle 3">
            <a:extLst>
              <a:ext uri="{FF2B5EF4-FFF2-40B4-BE49-F238E27FC236}">
                <a16:creationId xmlns="" xmlns:a16="http://schemas.microsoft.com/office/drawing/2014/main" id="{A668A330-0AFA-23FE-84C9-8052C7F38067}"/>
              </a:ext>
            </a:extLst>
          </p:cNvPr>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222572563"/>
      </p:ext>
    </p:extLst>
  </p:cSld>
  <p:clrMapOvr>
    <a:masterClrMapping/>
  </p:clrMapOvr>
</p:note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988840"/>
            <a:ext cx="7416824" cy="3785652"/>
          </a:xfrm>
          <a:prstGeom prst="rect">
            <a:avLst/>
          </a:prstGeom>
        </p:spPr>
        <p:txBody>
          <a:bodyPr wrap="square">
            <a:spAutoFit/>
          </a:bodyPr>
          <a:lstStyle/>
          <a:p>
            <a:pPr algn="ctr"/>
            <a:r>
              <a:rPr lang="en-US" b="1" dirty="0">
                <a:solidFill>
                  <a:srgbClr val="FF0000"/>
                </a:solidFill>
                <a:effectLst>
                  <a:outerShdw blurRad="38100" dist="38100" dir="2700000" algn="tl">
                    <a:srgbClr val="000000">
                      <a:alpha val="43137"/>
                    </a:srgbClr>
                  </a:outerShdw>
                </a:effectLst>
                <a:cs typeface="Times New Roman" pitchFamily="18" charset="0"/>
              </a:rPr>
              <a:t>KHATRA ADIBASI MAHAVIDYALAYA</a:t>
            </a:r>
            <a:r>
              <a:rPr lang="en-US" dirty="0">
                <a:cs typeface="Times New Roman" pitchFamily="18" charset="0"/>
              </a:rPr>
              <a:t/>
            </a:r>
            <a:br>
              <a:rPr lang="en-US" dirty="0">
                <a:cs typeface="Times New Roman" pitchFamily="18" charset="0"/>
              </a:rPr>
            </a:br>
            <a:r>
              <a:rPr lang="en-US" dirty="0">
                <a:solidFill>
                  <a:srgbClr val="7030A0"/>
                </a:solidFill>
                <a:cs typeface="Times New Roman" pitchFamily="18" charset="0"/>
              </a:rPr>
              <a:t>E-CONTENT</a:t>
            </a:r>
            <a:r>
              <a:rPr lang="en-US" dirty="0">
                <a:cs typeface="Times New Roman" pitchFamily="18" charset="0"/>
              </a:rPr>
              <a:t/>
            </a:r>
            <a:br>
              <a:rPr lang="en-US" dirty="0">
                <a:cs typeface="Times New Roman" pitchFamily="18" charset="0"/>
              </a:rPr>
            </a:br>
            <a:r>
              <a:rPr lang="en-US" dirty="0">
                <a:solidFill>
                  <a:srgbClr val="FFFF00"/>
                </a:solidFill>
                <a:cs typeface="Times New Roman" pitchFamily="18" charset="0"/>
              </a:rPr>
              <a:t>DEPARTMENT OF GEOGRAPHY</a:t>
            </a:r>
            <a:r>
              <a:rPr lang="en-US" dirty="0">
                <a:cs typeface="Times New Roman" pitchFamily="18" charset="0"/>
              </a:rPr>
              <a:t/>
            </a:r>
            <a:br>
              <a:rPr lang="en-US" dirty="0">
                <a:cs typeface="Times New Roman" pitchFamily="18" charset="0"/>
              </a:rPr>
            </a:br>
            <a:r>
              <a:rPr lang="en-US" b="1" dirty="0">
                <a:effectLst>
                  <a:outerShdw blurRad="38100" dist="38100" dir="2700000" algn="tl">
                    <a:srgbClr val="000000">
                      <a:alpha val="43137"/>
                    </a:srgbClr>
                  </a:outerShdw>
                </a:effectLst>
                <a:cs typeface="Times New Roman" pitchFamily="18" charset="0"/>
              </a:rPr>
              <a:t>SEMESTER- </a:t>
            </a:r>
            <a:r>
              <a:rPr lang="en-US" b="1" dirty="0" smtClean="0">
                <a:effectLst>
                  <a:outerShdw blurRad="38100" dist="38100" dir="2700000" algn="tl">
                    <a:srgbClr val="000000">
                      <a:alpha val="43137"/>
                    </a:srgbClr>
                  </a:outerShdw>
                </a:effectLst>
                <a:cs typeface="Times New Roman" pitchFamily="18" charset="0"/>
              </a:rPr>
              <a:t>5 </a:t>
            </a:r>
            <a:r>
              <a:rPr lang="en-US" b="1" dirty="0">
                <a:effectLst>
                  <a:outerShdw blurRad="38100" dist="38100" dir="2700000" algn="tl">
                    <a:srgbClr val="000000">
                      <a:alpha val="43137"/>
                    </a:srgbClr>
                  </a:outerShdw>
                </a:effectLst>
                <a:cs typeface="Times New Roman" pitchFamily="18" charset="0"/>
              </a:rPr>
              <a:t>(PROGRAMME)</a:t>
            </a:r>
            <a:r>
              <a:rPr lang="en-US" dirty="0">
                <a:cs typeface="Times New Roman" pitchFamily="18" charset="0"/>
              </a:rPr>
              <a:t/>
            </a:r>
            <a:br>
              <a:rPr lang="en-US" dirty="0">
                <a:cs typeface="Times New Roman" pitchFamily="18" charset="0"/>
              </a:rPr>
            </a:br>
            <a:r>
              <a:rPr lang="en-US" dirty="0">
                <a:solidFill>
                  <a:srgbClr val="FF0000"/>
                </a:solidFill>
                <a:cs typeface="Times New Roman" pitchFamily="18" charset="0"/>
              </a:rPr>
              <a:t>SESSION: 2021-2022</a:t>
            </a:r>
            <a:r>
              <a:rPr lang="en-US" dirty="0">
                <a:cs typeface="Times New Roman" pitchFamily="18" charset="0"/>
              </a:rPr>
              <a:t/>
            </a:r>
            <a:br>
              <a:rPr lang="en-US" dirty="0">
                <a:cs typeface="Times New Roman" pitchFamily="18" charset="0"/>
              </a:rPr>
            </a:br>
            <a:r>
              <a:rPr lang="en-US" dirty="0">
                <a:solidFill>
                  <a:srgbClr val="FF0000"/>
                </a:solidFill>
                <a:cs typeface="Times New Roman" pitchFamily="18" charset="0"/>
              </a:rPr>
              <a:t>SUBJECT:</a:t>
            </a:r>
            <a:r>
              <a:rPr lang="en-US" dirty="0">
                <a:cs typeface="Times New Roman" pitchFamily="18" charset="0"/>
              </a:rPr>
              <a:t> </a:t>
            </a:r>
            <a:r>
              <a:rPr lang="en-US" dirty="0">
                <a:solidFill>
                  <a:schemeClr val="accent4">
                    <a:lumMod val="40000"/>
                    <a:lumOff val="60000"/>
                  </a:schemeClr>
                </a:solidFill>
                <a:cs typeface="Times New Roman" pitchFamily="18" charset="0"/>
              </a:rPr>
              <a:t>GEOGRAPHY</a:t>
            </a:r>
            <a:r>
              <a:rPr lang="en-US" dirty="0">
                <a:cs typeface="Times New Roman" pitchFamily="18" charset="0"/>
              </a:rPr>
              <a:t/>
            </a:r>
            <a:br>
              <a:rPr lang="en-US" dirty="0">
                <a:cs typeface="Times New Roman" pitchFamily="18" charset="0"/>
              </a:rPr>
            </a:br>
            <a:r>
              <a:rPr lang="en-US" dirty="0">
                <a:solidFill>
                  <a:srgbClr val="FF0000"/>
                </a:solidFill>
                <a:cs typeface="Times New Roman" pitchFamily="18" charset="0"/>
              </a:rPr>
              <a:t>COURSE TITLE: </a:t>
            </a:r>
            <a:r>
              <a:rPr lang="en-US" b="1" dirty="0" smtClean="0"/>
              <a:t>Hydrology </a:t>
            </a:r>
            <a:r>
              <a:rPr lang="en-US" b="1" dirty="0"/>
              <a:t>and Oceanography</a:t>
            </a:r>
            <a:r>
              <a:rPr lang="en-US" dirty="0"/>
              <a:t>	</a:t>
            </a:r>
          </a:p>
          <a:p>
            <a:pPr algn="ctr"/>
            <a:r>
              <a:rPr lang="en-US" dirty="0">
                <a:solidFill>
                  <a:srgbClr val="FF0000"/>
                </a:solidFill>
                <a:cs typeface="Times New Roman" pitchFamily="18" charset="0"/>
              </a:rPr>
              <a:t>COURSE CODE: </a:t>
            </a:r>
            <a:r>
              <a:rPr lang="en-US" b="1" dirty="0" smtClean="0"/>
              <a:t>SPGEO/501/DSE-1A</a:t>
            </a:r>
            <a:r>
              <a:rPr lang="en-US" dirty="0">
                <a:cs typeface="Times New Roman" pitchFamily="18" charset="0"/>
              </a:rPr>
              <a:t/>
            </a:r>
            <a:br>
              <a:rPr lang="en-US" dirty="0">
                <a:cs typeface="Times New Roman" pitchFamily="18" charset="0"/>
              </a:rPr>
            </a:br>
            <a:r>
              <a:rPr lang="en-US" dirty="0">
                <a:solidFill>
                  <a:srgbClr val="FF0000"/>
                </a:solidFill>
                <a:cs typeface="Times New Roman" pitchFamily="18" charset="0"/>
              </a:rPr>
              <a:t>TOPIC:</a:t>
            </a:r>
            <a:r>
              <a:rPr lang="en-US" dirty="0">
                <a:cs typeface="Times New Roman" pitchFamily="18" charset="0"/>
              </a:rPr>
              <a:t> </a:t>
            </a:r>
            <a:r>
              <a:rPr lang="en-US" sz="2200" b="1" dirty="0"/>
              <a:t>Ocean </a:t>
            </a:r>
            <a:r>
              <a:rPr lang="en-US" sz="2200" b="1" dirty="0" smtClean="0"/>
              <a:t>resources, Sea </a:t>
            </a:r>
            <a:r>
              <a:rPr lang="en-US" sz="2200" b="1" dirty="0"/>
              <a:t>Level </a:t>
            </a:r>
            <a:r>
              <a:rPr lang="en-US" sz="2200" b="1" dirty="0" smtClean="0"/>
              <a:t>Change and Coral reefs</a:t>
            </a:r>
            <a:r>
              <a:rPr lang="en-US" dirty="0">
                <a:cs typeface="Times New Roman" pitchFamily="18" charset="0"/>
              </a:rPr>
              <a:t/>
            </a:r>
            <a:br>
              <a:rPr lang="en-US" dirty="0">
                <a:cs typeface="Times New Roman" pitchFamily="18" charset="0"/>
              </a:rPr>
            </a:br>
            <a:r>
              <a:rPr lang="en-US" dirty="0">
                <a:solidFill>
                  <a:srgbClr val="FF0000"/>
                </a:solidFill>
                <a:cs typeface="Times New Roman" pitchFamily="18" charset="0"/>
              </a:rPr>
              <a:t>NAME OF THE TEACHER: </a:t>
            </a:r>
            <a:r>
              <a:rPr lang="en-US" dirty="0" smtClean="0">
                <a:solidFill>
                  <a:srgbClr val="00B0F0"/>
                </a:solidFill>
                <a:effectLst>
                  <a:outerShdw blurRad="38100" dist="38100" dir="2700000" algn="tl">
                    <a:srgbClr val="000000">
                      <a:alpha val="43137"/>
                    </a:srgbClr>
                  </a:outerShdw>
                </a:effectLst>
                <a:cs typeface="Times New Roman" pitchFamily="18" charset="0"/>
              </a:rPr>
              <a:t>BHANU KR MONDAL</a:t>
            </a:r>
            <a:endParaRPr lang="en-US" dirty="0">
              <a:solidFill>
                <a:srgbClr val="00B0F0"/>
              </a:solidFill>
            </a:endParaRPr>
          </a:p>
        </p:txBody>
      </p:sp>
      <p:pic>
        <p:nvPicPr>
          <p:cNvPr id="3" name="Picture 2" descr="12.jpg"/>
          <p:cNvPicPr>
            <a:picLocks noChangeAspect="1"/>
          </p:cNvPicPr>
          <p:nvPr/>
        </p:nvPicPr>
        <p:blipFill>
          <a:blip r:embed="rId2"/>
          <a:stretch>
            <a:fillRect/>
          </a:stretch>
        </p:blipFill>
        <p:spPr>
          <a:xfrm>
            <a:off x="3851920" y="476672"/>
            <a:ext cx="1300055" cy="1295888"/>
          </a:xfrm>
          <a:prstGeom prst="rect">
            <a:avLst/>
          </a:prstGeom>
        </p:spPr>
      </p:pic>
    </p:spTree>
    <p:extLst>
      <p:ext uri="{BB962C8B-B14F-4D97-AF65-F5344CB8AC3E}">
        <p14:creationId xmlns:p14="http://schemas.microsoft.com/office/powerpoint/2010/main" val="173741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 xmlns:a16="http://schemas.microsoft.com/office/drawing/2014/main" id="{9F84C642-9453-E55E-0F9A-C587781DF2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3334" t="20296" b="15222"/>
          <a:stretch>
            <a:fillRect/>
          </a:stretch>
        </p:blipFill>
        <p:spPr bwMode="auto">
          <a:xfrm>
            <a:off x="4572000" y="2052638"/>
            <a:ext cx="4267200" cy="2905125"/>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a:extLst>
              <a:ext uri="{FF2B5EF4-FFF2-40B4-BE49-F238E27FC236}">
                <a16:creationId xmlns="" xmlns:a16="http://schemas.microsoft.com/office/drawing/2014/main" id="{FF59E213-B2A5-D884-4CAF-C5F572315076}"/>
              </a:ext>
            </a:extLst>
          </p:cNvPr>
          <p:cNvSpPr txBox="1">
            <a:spLocks noChangeArrowheads="1"/>
          </p:cNvSpPr>
          <p:nvPr/>
        </p:nvSpPr>
        <p:spPr bwMode="auto">
          <a:xfrm>
            <a:off x="3759200" y="381000"/>
            <a:ext cx="162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Backshore</a:t>
            </a:r>
          </a:p>
        </p:txBody>
      </p:sp>
      <p:sp>
        <p:nvSpPr>
          <p:cNvPr id="16388" name="Text Box 4">
            <a:extLst>
              <a:ext uri="{FF2B5EF4-FFF2-40B4-BE49-F238E27FC236}">
                <a16:creationId xmlns="" xmlns:a16="http://schemas.microsoft.com/office/drawing/2014/main" id="{81EEBDE9-034F-877E-6721-C35CF5C7A22D}"/>
              </a:ext>
            </a:extLst>
          </p:cNvPr>
          <p:cNvSpPr txBox="1">
            <a:spLocks noChangeArrowheads="1"/>
          </p:cNvSpPr>
          <p:nvPr/>
        </p:nvSpPr>
        <p:spPr bwMode="auto">
          <a:xfrm>
            <a:off x="457200" y="1173163"/>
            <a:ext cx="3657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Beyond the Foreshore of some beaches is a backshore zone, characterized by dunes.  Dunes are constructed by windblown sediment transported from the foreshore and elsewhere.  </a:t>
            </a:r>
          </a:p>
          <a:p>
            <a:endParaRPr lang="en-US" altLang="en-US" sz="2000">
              <a:latin typeface="Arial" panose="020B0604020202020204" pitchFamily="34" charset="0"/>
            </a:endParaRPr>
          </a:p>
          <a:p>
            <a:r>
              <a:rPr lang="en-US" altLang="en-US" sz="2000">
                <a:latin typeface="Arial" panose="020B0604020202020204" pitchFamily="34" charset="0"/>
              </a:rPr>
              <a:t>Sediment can also be transported to the backshore area during storms, when big waves can reach far inland (note that a storm beach face can be seen well away from the normal beach face).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 xmlns:a16="http://schemas.microsoft.com/office/drawing/2014/main" id="{31C2FC67-3698-1F4B-7764-D24F3704CA20}"/>
              </a:ext>
            </a:extLst>
          </p:cNvPr>
          <p:cNvSpPr txBox="1">
            <a:spLocks noChangeArrowheads="1"/>
          </p:cNvSpPr>
          <p:nvPr/>
        </p:nvSpPr>
        <p:spPr bwMode="auto">
          <a:xfrm>
            <a:off x="1454150" y="457200"/>
            <a:ext cx="6235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So where does beach sediment come from ?</a:t>
            </a:r>
          </a:p>
        </p:txBody>
      </p:sp>
      <p:sp>
        <p:nvSpPr>
          <p:cNvPr id="17412" name="Text Box 4">
            <a:extLst>
              <a:ext uri="{FF2B5EF4-FFF2-40B4-BE49-F238E27FC236}">
                <a16:creationId xmlns="" xmlns:a16="http://schemas.microsoft.com/office/drawing/2014/main" id="{2331D50B-B736-3ABB-9E8A-5C275C779634}"/>
              </a:ext>
            </a:extLst>
          </p:cNvPr>
          <p:cNvSpPr txBox="1">
            <a:spLocks noChangeArrowheads="1"/>
          </p:cNvSpPr>
          <p:nvPr/>
        </p:nvSpPr>
        <p:spPr bwMode="auto">
          <a:xfrm>
            <a:off x="487363" y="1219200"/>
            <a:ext cx="8169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Not all shorelines are alike.  Whereas some shorelines are dominated by deposition (as is the case for sandy beaches), others are dominated by erosion.</a:t>
            </a:r>
          </a:p>
          <a:p>
            <a:endParaRPr lang="en-US" altLang="en-US">
              <a:latin typeface="Arial" panose="020B0604020202020204" pitchFamily="34" charset="0"/>
            </a:endParaRPr>
          </a:p>
        </p:txBody>
      </p:sp>
      <p:sp>
        <p:nvSpPr>
          <p:cNvPr id="17413" name="Text Box 5">
            <a:extLst>
              <a:ext uri="{FF2B5EF4-FFF2-40B4-BE49-F238E27FC236}">
                <a16:creationId xmlns="" xmlns:a16="http://schemas.microsoft.com/office/drawing/2014/main" id="{1BE534DC-0CE2-2A02-DB58-D5A63C1B5D32}"/>
              </a:ext>
            </a:extLst>
          </p:cNvPr>
          <p:cNvSpPr txBox="1">
            <a:spLocks noChangeArrowheads="1"/>
          </p:cNvSpPr>
          <p:nvPr/>
        </p:nvSpPr>
        <p:spPr bwMode="auto">
          <a:xfrm>
            <a:off x="1066800" y="5562600"/>
            <a:ext cx="34766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Erosional shoreline area</a:t>
            </a:r>
          </a:p>
          <a:p>
            <a:r>
              <a:rPr lang="en-US" altLang="en-US">
                <a:latin typeface="Arial" panose="020B0604020202020204" pitchFamily="34" charset="0"/>
              </a:rPr>
              <a:t>(material removed)</a:t>
            </a:r>
          </a:p>
        </p:txBody>
      </p:sp>
      <p:sp>
        <p:nvSpPr>
          <p:cNvPr id="17414" name="Text Box 6">
            <a:extLst>
              <a:ext uri="{FF2B5EF4-FFF2-40B4-BE49-F238E27FC236}">
                <a16:creationId xmlns="" xmlns:a16="http://schemas.microsoft.com/office/drawing/2014/main" id="{293196A0-0012-B97E-86CF-636061BADB10}"/>
              </a:ext>
            </a:extLst>
          </p:cNvPr>
          <p:cNvSpPr txBox="1">
            <a:spLocks noChangeArrowheads="1"/>
          </p:cNvSpPr>
          <p:nvPr/>
        </p:nvSpPr>
        <p:spPr bwMode="auto">
          <a:xfrm>
            <a:off x="4800600" y="5562600"/>
            <a:ext cx="3884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Depositional shoreline area</a:t>
            </a:r>
          </a:p>
          <a:p>
            <a:r>
              <a:rPr lang="en-US" altLang="en-US">
                <a:latin typeface="Arial" panose="020B0604020202020204" pitchFamily="34" charset="0"/>
              </a:rPr>
              <a:t>(material deposited)</a:t>
            </a:r>
          </a:p>
        </p:txBody>
      </p:sp>
      <p:pic>
        <p:nvPicPr>
          <p:cNvPr id="17415" name="Picture 7">
            <a:extLst>
              <a:ext uri="{FF2B5EF4-FFF2-40B4-BE49-F238E27FC236}">
                <a16:creationId xmlns="" xmlns:a16="http://schemas.microsoft.com/office/drawing/2014/main" id="{0ACEF6BA-3D15-8B58-C8DE-856005BA7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33" r="25000" b="20667"/>
          <a:stretch>
            <a:fillRect/>
          </a:stretch>
        </p:blipFill>
        <p:spPr bwMode="auto">
          <a:xfrm>
            <a:off x="762000" y="2667000"/>
            <a:ext cx="3810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a:extLst>
              <a:ext uri="{FF2B5EF4-FFF2-40B4-BE49-F238E27FC236}">
                <a16:creationId xmlns="" xmlns:a16="http://schemas.microsoft.com/office/drawing/2014/main" id="{75FC06D1-87C1-260F-3AD7-17895C5A4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667" r="14999" b="14000"/>
          <a:stretch>
            <a:fillRect/>
          </a:stretch>
        </p:blipFill>
        <p:spPr bwMode="auto">
          <a:xfrm>
            <a:off x="4572000" y="2667000"/>
            <a:ext cx="4038600" cy="275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 xmlns:a16="http://schemas.microsoft.com/office/drawing/2014/main" id="{AA2D8840-87C6-F602-5B49-76950EEAAB19}"/>
              </a:ext>
            </a:extLst>
          </p:cNvPr>
          <p:cNvSpPr>
            <a:spLocks noChangeArrowheads="1"/>
          </p:cNvSpPr>
          <p:nvPr/>
        </p:nvSpPr>
        <p:spPr bwMode="auto">
          <a:xfrm>
            <a:off x="457200" y="1219200"/>
            <a:ext cx="3886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Shorelines characterized by exposed bedrock and strong wave activity are important suppliers of beach sediment.</a:t>
            </a:r>
          </a:p>
          <a:p>
            <a:endParaRPr lang="en-US" altLang="en-US">
              <a:latin typeface="Arial" panose="020B0604020202020204" pitchFamily="34" charset="0"/>
            </a:endParaRPr>
          </a:p>
          <a:p>
            <a:r>
              <a:rPr lang="en-US" altLang="en-US">
                <a:latin typeface="Arial" panose="020B0604020202020204" pitchFamily="34" charset="0"/>
              </a:rPr>
              <a:t>Minerals of beach sediment derived mostly from eroded rocks along the coast match those of the source rocks.</a:t>
            </a:r>
          </a:p>
        </p:txBody>
      </p:sp>
      <p:pic>
        <p:nvPicPr>
          <p:cNvPr id="20483" name="Picture 3">
            <a:extLst>
              <a:ext uri="{FF2B5EF4-FFF2-40B4-BE49-F238E27FC236}">
                <a16:creationId xmlns="" xmlns:a16="http://schemas.microsoft.com/office/drawing/2014/main" id="{57A9129B-A50D-B053-5ED9-6E0C0D4100D0}"/>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4572000" y="2022475"/>
            <a:ext cx="4064000" cy="3117850"/>
          </a:xfrm>
          <a:prstGeom prst="rect">
            <a:avLst/>
          </a:prstGeom>
          <a:noFill/>
          <a:extLst>
            <a:ext uri="{909E8E84-426E-40DD-AFC4-6F175D3DCCD1}">
              <a14:hiddenFill xmlns:a14="http://schemas.microsoft.com/office/drawing/2010/main">
                <a:solidFill>
                  <a:srgbClr val="FFFFFF"/>
                </a:solidFill>
              </a14:hiddenFill>
            </a:ext>
          </a:extLst>
        </p:spPr>
      </p:pic>
      <p:sp>
        <p:nvSpPr>
          <p:cNvPr id="20484" name="Line 4">
            <a:extLst>
              <a:ext uri="{FF2B5EF4-FFF2-40B4-BE49-F238E27FC236}">
                <a16:creationId xmlns="" xmlns:a16="http://schemas.microsoft.com/office/drawing/2014/main" id="{DA5111B9-F05F-ABD5-F652-55626A4B08C1}"/>
              </a:ext>
            </a:extLst>
          </p:cNvPr>
          <p:cNvSpPr>
            <a:spLocks noChangeShapeType="1"/>
          </p:cNvSpPr>
          <p:nvPr/>
        </p:nvSpPr>
        <p:spPr bwMode="auto">
          <a:xfrm flipV="1">
            <a:off x="5410200" y="4495800"/>
            <a:ext cx="9144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0485" name="Text Box 5">
            <a:extLst>
              <a:ext uri="{FF2B5EF4-FFF2-40B4-BE49-F238E27FC236}">
                <a16:creationId xmlns="" xmlns:a16="http://schemas.microsoft.com/office/drawing/2014/main" id="{7FCBBC02-4554-15E0-20BC-D91CE5FD0B34}"/>
              </a:ext>
            </a:extLst>
          </p:cNvPr>
          <p:cNvSpPr txBox="1">
            <a:spLocks noChangeArrowheads="1"/>
          </p:cNvSpPr>
          <p:nvPr/>
        </p:nvSpPr>
        <p:spPr bwMode="auto">
          <a:xfrm>
            <a:off x="3810000" y="5410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Black sand</a:t>
            </a:r>
          </a:p>
        </p:txBody>
      </p:sp>
      <p:sp>
        <p:nvSpPr>
          <p:cNvPr id="20486" name="Line 6">
            <a:extLst>
              <a:ext uri="{FF2B5EF4-FFF2-40B4-BE49-F238E27FC236}">
                <a16:creationId xmlns="" xmlns:a16="http://schemas.microsoft.com/office/drawing/2014/main" id="{B1B1ADEC-04B8-5B16-34DB-B5D11CE5BC01}"/>
              </a:ext>
            </a:extLst>
          </p:cNvPr>
          <p:cNvSpPr>
            <a:spLocks noChangeShapeType="1"/>
          </p:cNvSpPr>
          <p:nvPr/>
        </p:nvSpPr>
        <p:spPr bwMode="auto">
          <a:xfrm>
            <a:off x="5715000" y="1371600"/>
            <a:ext cx="990600" cy="1219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0487" name="Text Box 7">
            <a:extLst>
              <a:ext uri="{FF2B5EF4-FFF2-40B4-BE49-F238E27FC236}">
                <a16:creationId xmlns="" xmlns:a16="http://schemas.microsoft.com/office/drawing/2014/main" id="{A8DA0E37-21DD-89C4-0619-4584F9726570}"/>
              </a:ext>
            </a:extLst>
          </p:cNvPr>
          <p:cNvSpPr txBox="1">
            <a:spLocks noChangeArrowheads="1"/>
          </p:cNvSpPr>
          <p:nvPr/>
        </p:nvSpPr>
        <p:spPr bwMode="auto">
          <a:xfrm>
            <a:off x="4724400" y="990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Basalt</a:t>
            </a:r>
          </a:p>
        </p:txBody>
      </p:sp>
      <p:sp>
        <p:nvSpPr>
          <p:cNvPr id="20488" name="Text Box 8">
            <a:extLst>
              <a:ext uri="{FF2B5EF4-FFF2-40B4-BE49-F238E27FC236}">
                <a16:creationId xmlns="" xmlns:a16="http://schemas.microsoft.com/office/drawing/2014/main" id="{BCDC8A6D-6B8B-9479-535B-CB5987BAF7C7}"/>
              </a:ext>
            </a:extLst>
          </p:cNvPr>
          <p:cNvSpPr txBox="1">
            <a:spLocks noChangeArrowheads="1"/>
          </p:cNvSpPr>
          <p:nvPr/>
        </p:nvSpPr>
        <p:spPr bwMode="auto">
          <a:xfrm>
            <a:off x="2190750" y="304800"/>
            <a:ext cx="4303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Sediment from coastal erosion</a:t>
            </a:r>
          </a:p>
        </p:txBody>
      </p:sp>
      <p:sp>
        <p:nvSpPr>
          <p:cNvPr id="20489" name="Text Box 9">
            <a:extLst>
              <a:ext uri="{FF2B5EF4-FFF2-40B4-BE49-F238E27FC236}">
                <a16:creationId xmlns="" xmlns:a16="http://schemas.microsoft.com/office/drawing/2014/main" id="{4AF919B8-4669-24D1-8B99-EA0AA1D0EE67}"/>
              </a:ext>
            </a:extLst>
          </p:cNvPr>
          <p:cNvSpPr txBox="1">
            <a:spLocks noChangeArrowheads="1"/>
          </p:cNvSpPr>
          <p:nvPr/>
        </p:nvSpPr>
        <p:spPr bwMode="auto">
          <a:xfrm>
            <a:off x="3957638" y="6096000"/>
            <a:ext cx="5186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Black sand beach, Big Island, Hawaii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 xmlns:a16="http://schemas.microsoft.com/office/drawing/2014/main" id="{F6B43338-2010-8148-5BEB-AB1C403CC4EE}"/>
              </a:ext>
            </a:extLst>
          </p:cNvPr>
          <p:cNvSpPr txBox="1">
            <a:spLocks noChangeArrowheads="1"/>
          </p:cNvSpPr>
          <p:nvPr/>
        </p:nvSpPr>
        <p:spPr bwMode="auto">
          <a:xfrm>
            <a:off x="3276600" y="304800"/>
            <a:ext cx="299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Sediment from rivers</a:t>
            </a:r>
          </a:p>
        </p:txBody>
      </p:sp>
      <p:sp>
        <p:nvSpPr>
          <p:cNvPr id="21507" name="Text Box 3">
            <a:extLst>
              <a:ext uri="{FF2B5EF4-FFF2-40B4-BE49-F238E27FC236}">
                <a16:creationId xmlns="" xmlns:a16="http://schemas.microsoft.com/office/drawing/2014/main" id="{A61FE00A-17A0-BDF7-DE69-B867950A91B1}"/>
              </a:ext>
            </a:extLst>
          </p:cNvPr>
          <p:cNvSpPr txBox="1">
            <a:spLocks noChangeArrowheads="1"/>
          </p:cNvSpPr>
          <p:nvPr/>
        </p:nvSpPr>
        <p:spPr bwMode="auto">
          <a:xfrm>
            <a:off x="0" y="1162050"/>
            <a:ext cx="44132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…But most sediment supplied to beaches along continental coastlines is delivered to the coast by rivers.</a:t>
            </a:r>
          </a:p>
          <a:p>
            <a:endParaRPr lang="en-US" altLang="en-US">
              <a:latin typeface="Arial" panose="020B0604020202020204" pitchFamily="34" charset="0"/>
            </a:endParaRPr>
          </a:p>
          <a:p>
            <a:r>
              <a:rPr lang="en-US" altLang="en-US">
                <a:latin typeface="Arial" panose="020B0604020202020204" pitchFamily="34" charset="0"/>
              </a:rPr>
              <a:t>When a river enters a large body of water (e.g. ocean), its flow rapidly decreases, resulting in the deposition of sediment at the river mouth.</a:t>
            </a:r>
          </a:p>
          <a:p>
            <a:endParaRPr lang="en-US" altLang="en-US">
              <a:latin typeface="Arial" panose="020B0604020202020204" pitchFamily="34" charset="0"/>
            </a:endParaRPr>
          </a:p>
          <a:p>
            <a:r>
              <a:rPr lang="en-US" altLang="en-US">
                <a:latin typeface="Arial" panose="020B0604020202020204" pitchFamily="34" charset="0"/>
              </a:rPr>
              <a:t>The resulting sediment deposit is a delta.</a:t>
            </a:r>
          </a:p>
        </p:txBody>
      </p:sp>
      <p:sp>
        <p:nvSpPr>
          <p:cNvPr id="21509" name="Text Box 5">
            <a:extLst>
              <a:ext uri="{FF2B5EF4-FFF2-40B4-BE49-F238E27FC236}">
                <a16:creationId xmlns="" xmlns:a16="http://schemas.microsoft.com/office/drawing/2014/main" id="{23CDDCBE-CA9B-DB2E-0080-EAADE9293350}"/>
              </a:ext>
            </a:extLst>
          </p:cNvPr>
          <p:cNvSpPr txBox="1">
            <a:spLocks noChangeArrowheads="1"/>
          </p:cNvSpPr>
          <p:nvPr/>
        </p:nvSpPr>
        <p:spPr bwMode="auto">
          <a:xfrm>
            <a:off x="5181600" y="5562600"/>
            <a:ext cx="2947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Mississippi delta</a:t>
            </a:r>
          </a:p>
          <a:p>
            <a:r>
              <a:rPr lang="en-US" altLang="en-US" sz="2000">
                <a:latin typeface="Arial" panose="020B0604020202020204" pitchFamily="34" charset="0"/>
              </a:rPr>
              <a:t>(a river-dominated delta)</a:t>
            </a:r>
          </a:p>
        </p:txBody>
      </p:sp>
      <p:pic>
        <p:nvPicPr>
          <p:cNvPr id="21510" name="Picture 6">
            <a:extLst>
              <a:ext uri="{FF2B5EF4-FFF2-40B4-BE49-F238E27FC236}">
                <a16:creationId xmlns="" xmlns:a16="http://schemas.microsoft.com/office/drawing/2014/main" id="{A948875F-730A-13B2-79E1-4B2A26E6B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6801" b="9322"/>
          <a:stretch>
            <a:fillRect/>
          </a:stretch>
        </p:blipFill>
        <p:spPr bwMode="auto">
          <a:xfrm>
            <a:off x="4953000" y="1617663"/>
            <a:ext cx="3417888" cy="3927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 xmlns:a16="http://schemas.microsoft.com/office/drawing/2014/main" id="{4A5211FC-A343-647F-3A3F-21AA52164BDF}"/>
              </a:ext>
            </a:extLst>
          </p:cNvPr>
          <p:cNvSpPr txBox="1">
            <a:spLocks noChangeArrowheads="1"/>
          </p:cNvSpPr>
          <p:nvPr/>
        </p:nvSpPr>
        <p:spPr bwMode="auto">
          <a:xfrm>
            <a:off x="1412875" y="381000"/>
            <a:ext cx="586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Sediment transport away from river mouth</a:t>
            </a:r>
          </a:p>
        </p:txBody>
      </p:sp>
      <p:sp>
        <p:nvSpPr>
          <p:cNvPr id="23556" name="Text Box 4">
            <a:extLst>
              <a:ext uri="{FF2B5EF4-FFF2-40B4-BE49-F238E27FC236}">
                <a16:creationId xmlns="" xmlns:a16="http://schemas.microsoft.com/office/drawing/2014/main" id="{E68D0C67-D2DA-8E4F-F368-EA41D2EAF657}"/>
              </a:ext>
            </a:extLst>
          </p:cNvPr>
          <p:cNvSpPr txBox="1">
            <a:spLocks noChangeArrowheads="1"/>
          </p:cNvSpPr>
          <p:nvPr/>
        </p:nvSpPr>
        <p:spPr bwMode="auto">
          <a:xfrm>
            <a:off x="381000" y="1524000"/>
            <a:ext cx="2819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If wave action is strong, sediment deposited at a river mouth can be transported along the coastline instead of forming a well-defined delta.</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pic>
        <p:nvPicPr>
          <p:cNvPr id="23557" name="Picture 5">
            <a:extLst>
              <a:ext uri="{FF2B5EF4-FFF2-40B4-BE49-F238E27FC236}">
                <a16:creationId xmlns="" xmlns:a16="http://schemas.microsoft.com/office/drawing/2014/main" id="{A9C02DFA-F3BF-FC94-8961-6A5910401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3558" name="Line 6">
            <a:extLst>
              <a:ext uri="{FF2B5EF4-FFF2-40B4-BE49-F238E27FC236}">
                <a16:creationId xmlns="" xmlns:a16="http://schemas.microsoft.com/office/drawing/2014/main" id="{B16A3F56-BE49-1D15-53FE-1B3A8EEA608F}"/>
              </a:ext>
            </a:extLst>
          </p:cNvPr>
          <p:cNvSpPr>
            <a:spLocks noChangeShapeType="1"/>
          </p:cNvSpPr>
          <p:nvPr/>
        </p:nvSpPr>
        <p:spPr bwMode="auto">
          <a:xfrm flipV="1">
            <a:off x="5334000" y="1676400"/>
            <a:ext cx="3048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3559" name="Text Box 7">
            <a:extLst>
              <a:ext uri="{FF2B5EF4-FFF2-40B4-BE49-F238E27FC236}">
                <a16:creationId xmlns="" xmlns:a16="http://schemas.microsoft.com/office/drawing/2014/main" id="{016C755C-D5CA-A690-E596-C3949A49AE65}"/>
              </a:ext>
            </a:extLst>
          </p:cNvPr>
          <p:cNvSpPr txBox="1">
            <a:spLocks noChangeArrowheads="1"/>
          </p:cNvSpPr>
          <p:nvPr/>
        </p:nvSpPr>
        <p:spPr bwMode="auto">
          <a:xfrm>
            <a:off x="3505200" y="2438400"/>
            <a:ext cx="24542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Sediment </a:t>
            </a:r>
          </a:p>
          <a:p>
            <a:r>
              <a:rPr lang="en-US" altLang="en-US" sz="2000">
                <a:latin typeface="Arial" panose="020B0604020202020204" pitchFamily="34" charset="0"/>
              </a:rPr>
              <a:t>reworked by</a:t>
            </a:r>
          </a:p>
          <a:p>
            <a:r>
              <a:rPr lang="en-US" altLang="en-US" sz="2000">
                <a:latin typeface="Arial" panose="020B0604020202020204" pitchFamily="34" charset="0"/>
              </a:rPr>
              <a:t> waves and transported </a:t>
            </a:r>
          </a:p>
          <a:p>
            <a:r>
              <a:rPr lang="en-US" altLang="en-US" sz="2000">
                <a:latin typeface="Arial" panose="020B0604020202020204" pitchFamily="34" charset="0"/>
              </a:rPr>
              <a:t>along coastline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a:extLst>
              <a:ext uri="{FF2B5EF4-FFF2-40B4-BE49-F238E27FC236}">
                <a16:creationId xmlns="" xmlns:a16="http://schemas.microsoft.com/office/drawing/2014/main" id="{201D879A-43B5-DFB0-92A0-C4AAD3438BB2}"/>
              </a:ext>
            </a:extLst>
          </p:cNvPr>
          <p:cNvSpPr txBox="1">
            <a:spLocks noChangeArrowheads="1"/>
          </p:cNvSpPr>
          <p:nvPr/>
        </p:nvSpPr>
        <p:spPr bwMode="auto">
          <a:xfrm>
            <a:off x="1004888" y="381000"/>
            <a:ext cx="6678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How is sediment transported along a coastline ?</a:t>
            </a:r>
          </a:p>
        </p:txBody>
      </p:sp>
      <p:sp>
        <p:nvSpPr>
          <p:cNvPr id="22532" name="Text Box 4">
            <a:extLst>
              <a:ext uri="{FF2B5EF4-FFF2-40B4-BE49-F238E27FC236}">
                <a16:creationId xmlns="" xmlns:a16="http://schemas.microsoft.com/office/drawing/2014/main" id="{F99573EA-066F-983B-D1BB-54ACC64C99B2}"/>
              </a:ext>
            </a:extLst>
          </p:cNvPr>
          <p:cNvSpPr txBox="1">
            <a:spLocks noChangeArrowheads="1"/>
          </p:cNvSpPr>
          <p:nvPr/>
        </p:nvSpPr>
        <p:spPr bwMode="auto">
          <a:xfrm>
            <a:off x="381000" y="1800225"/>
            <a:ext cx="3109913"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Most waves move toward the shore at a slight angle.</a:t>
            </a:r>
          </a:p>
          <a:p>
            <a:endParaRPr lang="en-US" altLang="en-US">
              <a:latin typeface="Arial" panose="020B0604020202020204" pitchFamily="34" charset="0"/>
            </a:endParaRPr>
          </a:p>
          <a:p>
            <a:pPr>
              <a:spcBef>
                <a:spcPct val="50000"/>
              </a:spcBef>
            </a:pPr>
            <a:r>
              <a:rPr lang="en-US" altLang="en-US">
                <a:latin typeface="Arial" panose="020B0604020202020204" pitchFamily="34" charset="0"/>
              </a:rPr>
              <a:t>Consequently, the uprush of water (swash) from each breaking wave is oblique.</a:t>
            </a:r>
          </a:p>
          <a:p>
            <a:endParaRPr lang="en-US" altLang="en-US">
              <a:latin typeface="Arial" panose="020B0604020202020204" pitchFamily="34" charset="0"/>
            </a:endParaRPr>
          </a:p>
          <a:p>
            <a:endParaRPr lang="en-US" altLang="en-US">
              <a:latin typeface="Arial" panose="020B0604020202020204" pitchFamily="34" charset="0"/>
            </a:endParaRPr>
          </a:p>
        </p:txBody>
      </p:sp>
      <p:pic>
        <p:nvPicPr>
          <p:cNvPr id="22533" name="Picture 5">
            <a:extLst>
              <a:ext uri="{FF2B5EF4-FFF2-40B4-BE49-F238E27FC236}">
                <a16:creationId xmlns="" xmlns:a16="http://schemas.microsoft.com/office/drawing/2014/main" id="{9FF8C065-B29A-8B68-4FA1-CBE37C9FD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225" y="1585913"/>
            <a:ext cx="5311775" cy="3989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 xmlns:a16="http://schemas.microsoft.com/office/drawing/2014/main" id="{15AD8F78-D11E-A806-0E9A-96A67780B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21" r="15790"/>
          <a:stretch>
            <a:fillRect/>
          </a:stretch>
        </p:blipFill>
        <p:spPr bwMode="auto">
          <a:xfrm>
            <a:off x="3657600" y="1485900"/>
            <a:ext cx="5486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4579" name="Rectangle 3">
            <a:extLst>
              <a:ext uri="{FF2B5EF4-FFF2-40B4-BE49-F238E27FC236}">
                <a16:creationId xmlns="" xmlns:a16="http://schemas.microsoft.com/office/drawing/2014/main" id="{09F0F0C4-171D-018D-C9CB-2D09BA6FCBE2}"/>
              </a:ext>
            </a:extLst>
          </p:cNvPr>
          <p:cNvSpPr>
            <a:spLocks noChangeArrowheads="1"/>
          </p:cNvSpPr>
          <p:nvPr/>
        </p:nvSpPr>
        <p:spPr bwMode="auto">
          <a:xfrm>
            <a:off x="0" y="887413"/>
            <a:ext cx="3505200" cy="53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The direction of swash is oblique.</a:t>
            </a:r>
          </a:p>
          <a:p>
            <a:pPr>
              <a:spcBef>
                <a:spcPct val="50000"/>
              </a:spcBef>
            </a:pPr>
            <a:r>
              <a:rPr lang="en-US" altLang="en-US">
                <a:latin typeface="Arial" panose="020B0604020202020204" pitchFamily="34" charset="0"/>
              </a:rPr>
              <a:t>However, the backwash runs back to the water at a right angle.</a:t>
            </a:r>
          </a:p>
          <a:p>
            <a:pPr>
              <a:spcBef>
                <a:spcPct val="50000"/>
              </a:spcBef>
            </a:pPr>
            <a:r>
              <a:rPr lang="en-US" altLang="en-US">
                <a:latin typeface="Arial" panose="020B0604020202020204" pitchFamily="34" charset="0"/>
              </a:rPr>
              <a:t>Sediment particles are therefore transported in a zig-zag pattern along the beach.</a:t>
            </a:r>
          </a:p>
          <a:p>
            <a:pPr>
              <a:spcBef>
                <a:spcPct val="50000"/>
              </a:spcBef>
            </a:pPr>
            <a:r>
              <a:rPr lang="en-US" altLang="en-US">
                <a:latin typeface="Arial" panose="020B0604020202020204" pitchFamily="34" charset="0"/>
              </a:rPr>
              <a:t>This “beach drift” can carry sand and pebbles hundred to thousands of metres per day.</a:t>
            </a:r>
          </a:p>
        </p:txBody>
      </p:sp>
      <p:sp>
        <p:nvSpPr>
          <p:cNvPr id="24580" name="Text Box 4">
            <a:extLst>
              <a:ext uri="{FF2B5EF4-FFF2-40B4-BE49-F238E27FC236}">
                <a16:creationId xmlns="" xmlns:a16="http://schemas.microsoft.com/office/drawing/2014/main" id="{43CF9A7D-C87F-4ECE-7F12-419E042B095C}"/>
              </a:ext>
            </a:extLst>
          </p:cNvPr>
          <p:cNvSpPr txBox="1">
            <a:spLocks noChangeArrowheads="1"/>
          </p:cNvSpPr>
          <p:nvPr/>
        </p:nvSpPr>
        <p:spPr bwMode="auto">
          <a:xfrm>
            <a:off x="3522663" y="381000"/>
            <a:ext cx="164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Beach drift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 xmlns:a16="http://schemas.microsoft.com/office/drawing/2014/main" id="{4D947993-8AF8-09AF-BF44-5C246CFBF69C}"/>
              </a:ext>
            </a:extLst>
          </p:cNvPr>
          <p:cNvSpPr txBox="1">
            <a:spLocks noChangeArrowheads="1"/>
          </p:cNvSpPr>
          <p:nvPr/>
        </p:nvSpPr>
        <p:spPr bwMode="auto">
          <a:xfrm>
            <a:off x="3233738" y="381000"/>
            <a:ext cx="221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Longshore drift</a:t>
            </a:r>
          </a:p>
        </p:txBody>
      </p:sp>
      <p:pic>
        <p:nvPicPr>
          <p:cNvPr id="25603" name="Picture 3">
            <a:extLst>
              <a:ext uri="{FF2B5EF4-FFF2-40B4-BE49-F238E27FC236}">
                <a16:creationId xmlns="" xmlns:a16="http://schemas.microsoft.com/office/drawing/2014/main" id="{0C2A983C-1B71-4CD0-ACF7-70FFB876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21" r="15790"/>
          <a:stretch>
            <a:fillRect/>
          </a:stretch>
        </p:blipFill>
        <p:spPr bwMode="auto">
          <a:xfrm>
            <a:off x="3657600" y="1485900"/>
            <a:ext cx="5486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5604" name="Text Box 4">
            <a:extLst>
              <a:ext uri="{FF2B5EF4-FFF2-40B4-BE49-F238E27FC236}">
                <a16:creationId xmlns="" xmlns:a16="http://schemas.microsoft.com/office/drawing/2014/main" id="{72BE5D6B-0F9D-F7D9-D71B-E51F63121EA9}"/>
              </a:ext>
            </a:extLst>
          </p:cNvPr>
          <p:cNvSpPr txBox="1">
            <a:spLocks noChangeArrowheads="1"/>
          </p:cNvSpPr>
          <p:nvPr/>
        </p:nvSpPr>
        <p:spPr bwMode="auto">
          <a:xfrm>
            <a:off x="381000" y="1096963"/>
            <a:ext cx="30638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In a similar manner, water in the shoreface zone flows toward the shore at an angle, and flows back at a right angle to the shore.</a:t>
            </a:r>
          </a:p>
          <a:p>
            <a:endParaRPr lang="en-US" altLang="en-US" sz="2000">
              <a:latin typeface="Arial" panose="020B0604020202020204" pitchFamily="34" charset="0"/>
            </a:endParaRPr>
          </a:p>
          <a:p>
            <a:r>
              <a:rPr lang="en-US" altLang="en-US" sz="2000">
                <a:latin typeface="Arial" panose="020B0604020202020204" pitchFamily="34" charset="0"/>
              </a:rPr>
              <a:t>The net result is a current that flows parallel to the shore.  This is called a longshore current.</a:t>
            </a:r>
          </a:p>
          <a:p>
            <a:endParaRPr lang="en-US" altLang="en-US" sz="2000">
              <a:latin typeface="Arial" panose="020B0604020202020204" pitchFamily="34" charset="0"/>
            </a:endParaRPr>
          </a:p>
          <a:p>
            <a:r>
              <a:rPr lang="en-US" altLang="en-US" sz="2000">
                <a:latin typeface="Arial" panose="020B0604020202020204" pitchFamily="34" charset="0"/>
              </a:rPr>
              <a:t>The movement of shoreface sediment by a longshore current is called longshore drift.</a:t>
            </a:r>
          </a:p>
        </p:txBody>
      </p:sp>
      <p:sp>
        <p:nvSpPr>
          <p:cNvPr id="25605" name="Line 5">
            <a:extLst>
              <a:ext uri="{FF2B5EF4-FFF2-40B4-BE49-F238E27FC236}">
                <a16:creationId xmlns="" xmlns:a16="http://schemas.microsoft.com/office/drawing/2014/main" id="{3F4FBA8F-18A2-3111-2D96-5372F1772166}"/>
              </a:ext>
            </a:extLst>
          </p:cNvPr>
          <p:cNvSpPr>
            <a:spLocks noChangeShapeType="1"/>
          </p:cNvSpPr>
          <p:nvPr/>
        </p:nvSpPr>
        <p:spPr bwMode="auto">
          <a:xfrm flipV="1">
            <a:off x="6096000" y="4267200"/>
            <a:ext cx="24384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5606" name="Text Box 6">
            <a:extLst>
              <a:ext uri="{FF2B5EF4-FFF2-40B4-BE49-F238E27FC236}">
                <a16:creationId xmlns="" xmlns:a16="http://schemas.microsoft.com/office/drawing/2014/main" id="{CCFFB110-3645-D6C4-A692-867FAE24114A}"/>
              </a:ext>
            </a:extLst>
          </p:cNvPr>
          <p:cNvSpPr txBox="1">
            <a:spLocks noChangeArrowheads="1"/>
          </p:cNvSpPr>
          <p:nvPr/>
        </p:nvSpPr>
        <p:spPr bwMode="auto">
          <a:xfrm rot="-848296">
            <a:off x="6019800" y="4267200"/>
            <a:ext cx="221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folHlink"/>
                </a:solidFill>
                <a:latin typeface="Arial" panose="020B0604020202020204" pitchFamily="34" charset="0"/>
              </a:rPr>
              <a:t>Longshore drift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 xmlns:a16="http://schemas.microsoft.com/office/drawing/2014/main" id="{B5E50948-405D-AC91-CBFD-1409855C3276}"/>
              </a:ext>
            </a:extLst>
          </p:cNvPr>
          <p:cNvSpPr txBox="1">
            <a:spLocks noChangeArrowheads="1"/>
          </p:cNvSpPr>
          <p:nvPr/>
        </p:nvSpPr>
        <p:spPr bwMode="auto">
          <a:xfrm>
            <a:off x="3394075" y="3048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Rip Currents</a:t>
            </a:r>
          </a:p>
        </p:txBody>
      </p:sp>
      <p:sp>
        <p:nvSpPr>
          <p:cNvPr id="18435" name="Text Box 3">
            <a:extLst>
              <a:ext uri="{FF2B5EF4-FFF2-40B4-BE49-F238E27FC236}">
                <a16:creationId xmlns="" xmlns:a16="http://schemas.microsoft.com/office/drawing/2014/main" id="{E929CBC8-DBB9-6B29-BABB-614710B563B0}"/>
              </a:ext>
            </a:extLst>
          </p:cNvPr>
          <p:cNvSpPr txBox="1">
            <a:spLocks noChangeArrowheads="1"/>
          </p:cNvSpPr>
          <p:nvPr/>
        </p:nvSpPr>
        <p:spPr bwMode="auto">
          <a:xfrm>
            <a:off x="517525" y="955675"/>
            <a:ext cx="7940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18436" name="Text Box 4">
            <a:extLst>
              <a:ext uri="{FF2B5EF4-FFF2-40B4-BE49-F238E27FC236}">
                <a16:creationId xmlns="" xmlns:a16="http://schemas.microsoft.com/office/drawing/2014/main" id="{C0B1C4D0-BA8B-272B-5263-BC8C98053214}"/>
              </a:ext>
            </a:extLst>
          </p:cNvPr>
          <p:cNvSpPr txBox="1">
            <a:spLocks noChangeArrowheads="1"/>
          </p:cNvSpPr>
          <p:nvPr/>
        </p:nvSpPr>
        <p:spPr bwMode="auto">
          <a:xfrm>
            <a:off x="533400" y="914400"/>
            <a:ext cx="82677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Breaking waves approaching the beach carry water toward the beach. The water can't just pile up there: it has to escape back out to sea somehow. </a:t>
            </a:r>
          </a:p>
          <a:p>
            <a:endParaRPr lang="en-US" altLang="en-US" sz="2000">
              <a:latin typeface="Arial" panose="020B0604020202020204" pitchFamily="34" charset="0"/>
            </a:endParaRPr>
          </a:p>
          <a:p>
            <a:r>
              <a:rPr lang="en-US" altLang="en-US" sz="2000">
                <a:latin typeface="Arial" panose="020B0604020202020204" pitchFamily="34" charset="0"/>
              </a:rPr>
              <a:t>Various “paths of least resistence” (e.g low areas along sandbars) provide areas for water to flow back to the sea.</a:t>
            </a:r>
          </a:p>
          <a:p>
            <a:endParaRPr lang="en-US" altLang="en-US" sz="2000">
              <a:latin typeface="Arial" panose="020B0604020202020204" pitchFamily="34" charset="0"/>
            </a:endParaRPr>
          </a:p>
          <a:p>
            <a:endParaRPr lang="en-US" altLang="en-US" sz="2000">
              <a:latin typeface="Arial" panose="020B0604020202020204" pitchFamily="34" charset="0"/>
            </a:endParaRPr>
          </a:p>
        </p:txBody>
      </p:sp>
      <p:pic>
        <p:nvPicPr>
          <p:cNvPr id="18438" name="Picture 6">
            <a:extLst>
              <a:ext uri="{FF2B5EF4-FFF2-40B4-BE49-F238E27FC236}">
                <a16:creationId xmlns="" xmlns:a16="http://schemas.microsoft.com/office/drawing/2014/main" id="{B087125F-B35E-A539-3CDA-BF2CDC891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14" t="5556" r="2866" b="5556"/>
          <a:stretch>
            <a:fillRect/>
          </a:stretch>
        </p:blipFill>
        <p:spPr bwMode="auto">
          <a:xfrm>
            <a:off x="1600200" y="3200400"/>
            <a:ext cx="5486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8439" name="Text Box 7">
            <a:extLst>
              <a:ext uri="{FF2B5EF4-FFF2-40B4-BE49-F238E27FC236}">
                <a16:creationId xmlns="" xmlns:a16="http://schemas.microsoft.com/office/drawing/2014/main" id="{A15DFF5A-1278-4D00-2E82-885EB0388F6A}"/>
              </a:ext>
            </a:extLst>
          </p:cNvPr>
          <p:cNvSpPr txBox="1">
            <a:spLocks noChangeArrowheads="1"/>
          </p:cNvSpPr>
          <p:nvPr/>
        </p:nvSpPr>
        <p:spPr bwMode="auto">
          <a:xfrm>
            <a:off x="1006475" y="5943600"/>
            <a:ext cx="667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If caught in a rip current, swim parallel to shore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 xmlns:a16="http://schemas.microsoft.com/office/drawing/2014/main" id="{076E6E2E-ABEB-BBCC-1051-C193B98FD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34" t="37500" r="6250" b="7813"/>
          <a:stretch>
            <a:fillRect/>
          </a:stretch>
        </p:blipFill>
        <p:spPr bwMode="auto">
          <a:xfrm>
            <a:off x="0" y="1447800"/>
            <a:ext cx="4953000" cy="2989263"/>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 Box 3">
            <a:extLst>
              <a:ext uri="{FF2B5EF4-FFF2-40B4-BE49-F238E27FC236}">
                <a16:creationId xmlns="" xmlns:a16="http://schemas.microsoft.com/office/drawing/2014/main" id="{CC28A7F5-835E-9CDD-9F37-E37885E5AB06}"/>
              </a:ext>
            </a:extLst>
          </p:cNvPr>
          <p:cNvSpPr txBox="1">
            <a:spLocks noChangeArrowheads="1"/>
          </p:cNvSpPr>
          <p:nvPr/>
        </p:nvSpPr>
        <p:spPr bwMode="auto">
          <a:xfrm>
            <a:off x="2895600" y="609600"/>
            <a:ext cx="362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How to spot a rip channel</a:t>
            </a:r>
          </a:p>
        </p:txBody>
      </p:sp>
      <p:sp>
        <p:nvSpPr>
          <p:cNvPr id="28676" name="Text Box 4">
            <a:extLst>
              <a:ext uri="{FF2B5EF4-FFF2-40B4-BE49-F238E27FC236}">
                <a16:creationId xmlns="" xmlns:a16="http://schemas.microsoft.com/office/drawing/2014/main" id="{354673E9-DDEC-8839-4441-5A7A3348C5C2}"/>
              </a:ext>
            </a:extLst>
          </p:cNvPr>
          <p:cNvSpPr txBox="1">
            <a:spLocks noChangeArrowheads="1"/>
          </p:cNvSpPr>
          <p:nvPr/>
        </p:nvSpPr>
        <p:spPr bwMode="auto">
          <a:xfrm>
            <a:off x="304800" y="4648200"/>
            <a:ext cx="30813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Rip channels </a:t>
            </a:r>
          </a:p>
          <a:p>
            <a:r>
              <a:rPr lang="en-US" altLang="en-US">
                <a:latin typeface="Arial" panose="020B0604020202020204" pitchFamily="34" charset="0"/>
              </a:rPr>
              <a:t>(as seen from the air)</a:t>
            </a:r>
          </a:p>
        </p:txBody>
      </p:sp>
      <p:pic>
        <p:nvPicPr>
          <p:cNvPr id="28678" name="Picture 6">
            <a:extLst>
              <a:ext uri="{FF2B5EF4-FFF2-40B4-BE49-F238E27FC236}">
                <a16:creationId xmlns="" xmlns:a16="http://schemas.microsoft.com/office/drawing/2014/main" id="{1D1BDF1A-144A-8CE3-A07B-5D41722D25D1}"/>
              </a:ext>
            </a:extLst>
          </p:cNvPr>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4343400" y="1447800"/>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28679" name="Line 7">
            <a:extLst>
              <a:ext uri="{FF2B5EF4-FFF2-40B4-BE49-F238E27FC236}">
                <a16:creationId xmlns="" xmlns:a16="http://schemas.microsoft.com/office/drawing/2014/main" id="{C987B4E1-DA35-019F-E2D1-18CC5F8E6705}"/>
              </a:ext>
            </a:extLst>
          </p:cNvPr>
          <p:cNvSpPr>
            <a:spLocks noChangeShapeType="1"/>
          </p:cNvSpPr>
          <p:nvPr/>
        </p:nvSpPr>
        <p:spPr bwMode="auto">
          <a:xfrm flipH="1" flipV="1">
            <a:off x="7391400" y="3200400"/>
            <a:ext cx="9144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8680" name="Text Box 8">
            <a:extLst>
              <a:ext uri="{FF2B5EF4-FFF2-40B4-BE49-F238E27FC236}">
                <a16:creationId xmlns="" xmlns:a16="http://schemas.microsoft.com/office/drawing/2014/main" id="{B619DA64-2DFD-D7BC-7F17-E2D3BA12144F}"/>
              </a:ext>
            </a:extLst>
          </p:cNvPr>
          <p:cNvSpPr txBox="1">
            <a:spLocks noChangeArrowheads="1"/>
          </p:cNvSpPr>
          <p:nvPr/>
        </p:nvSpPr>
        <p:spPr bwMode="auto">
          <a:xfrm>
            <a:off x="7616825" y="4419600"/>
            <a:ext cx="1527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Head of </a:t>
            </a:r>
          </a:p>
          <a:p>
            <a:r>
              <a:rPr lang="en-US" altLang="en-US" sz="2000">
                <a:latin typeface="Arial" panose="020B0604020202020204" pitchFamily="34" charset="0"/>
              </a:rPr>
              <a:t>Rip channel</a:t>
            </a:r>
          </a:p>
        </p:txBody>
      </p:sp>
      <p:sp>
        <p:nvSpPr>
          <p:cNvPr id="28681" name="Text Box 9">
            <a:extLst>
              <a:ext uri="{FF2B5EF4-FFF2-40B4-BE49-F238E27FC236}">
                <a16:creationId xmlns="" xmlns:a16="http://schemas.microsoft.com/office/drawing/2014/main" id="{4494029C-62C7-8FA0-1206-4041127E48D9}"/>
              </a:ext>
            </a:extLst>
          </p:cNvPr>
          <p:cNvSpPr txBox="1">
            <a:spLocks noChangeArrowheads="1"/>
          </p:cNvSpPr>
          <p:nvPr/>
        </p:nvSpPr>
        <p:spPr bwMode="auto">
          <a:xfrm>
            <a:off x="4343400" y="4572000"/>
            <a:ext cx="3065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Rip channel</a:t>
            </a:r>
          </a:p>
          <a:p>
            <a:r>
              <a:rPr lang="en-US" altLang="en-US">
                <a:latin typeface="Arial" panose="020B0604020202020204" pitchFamily="34" charset="0"/>
              </a:rPr>
              <a:t>(as seen from beach)</a:t>
            </a:r>
          </a:p>
        </p:txBody>
      </p:sp>
      <p:sp>
        <p:nvSpPr>
          <p:cNvPr id="28682" name="Text Box 10">
            <a:extLst>
              <a:ext uri="{FF2B5EF4-FFF2-40B4-BE49-F238E27FC236}">
                <a16:creationId xmlns="" xmlns:a16="http://schemas.microsoft.com/office/drawing/2014/main" id="{4104A12B-4E27-1D69-028D-B243CFBEB326}"/>
              </a:ext>
            </a:extLst>
          </p:cNvPr>
          <p:cNvSpPr txBox="1">
            <a:spLocks noChangeArrowheads="1"/>
          </p:cNvSpPr>
          <p:nvPr/>
        </p:nvSpPr>
        <p:spPr bwMode="auto">
          <a:xfrm>
            <a:off x="1481138" y="5713413"/>
            <a:ext cx="6148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Note: a rip current is different from undertow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2B655472-E692-F934-123D-C88A604781F0}"/>
              </a:ext>
            </a:extLst>
          </p:cNvPr>
          <p:cNvSpPr>
            <a:spLocks noChangeArrowheads="1"/>
          </p:cNvSpPr>
          <p:nvPr/>
        </p:nvSpPr>
        <p:spPr bwMode="auto">
          <a:xfrm>
            <a:off x="2057400" y="2895600"/>
            <a:ext cx="457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latin typeface="Arial" panose="020B0604020202020204" pitchFamily="34" charset="0"/>
              </a:rPr>
              <a:t>Coasts and Reefs: </a:t>
            </a:r>
          </a:p>
          <a:p>
            <a:pPr algn="ctr">
              <a:spcBef>
                <a:spcPct val="50000"/>
              </a:spcBef>
            </a:pPr>
            <a:r>
              <a:rPr lang="en-US" altLang="en-US" b="1">
                <a:latin typeface="Arial" panose="020B0604020202020204" pitchFamily="34" charset="0"/>
              </a:rPr>
              <a:t>Shallow marine processes</a:t>
            </a:r>
            <a:r>
              <a:rPr lang="en-US" altLang="en-US"/>
              <a:t> </a:t>
            </a:r>
          </a:p>
          <a:p>
            <a:pPr eaLnBrk="0" hangingPunct="0">
              <a:spcBef>
                <a:spcPct val="50000"/>
              </a:spcBef>
            </a:pP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 xmlns:a16="http://schemas.microsoft.com/office/drawing/2014/main" id="{10AA92DE-661D-2427-C180-4B840D74C7DF}"/>
              </a:ext>
            </a:extLst>
          </p:cNvPr>
          <p:cNvSpPr>
            <a:spLocks noChangeArrowheads="1"/>
          </p:cNvSpPr>
          <p:nvPr/>
        </p:nvSpPr>
        <p:spPr bwMode="auto">
          <a:xfrm>
            <a:off x="419100" y="609600"/>
            <a:ext cx="78470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Undertow results when water cannot escape as a rip current.</a:t>
            </a:r>
          </a:p>
          <a:p>
            <a:endParaRPr lang="en-US" altLang="en-US" sz="2000">
              <a:latin typeface="Arial" panose="020B0604020202020204" pitchFamily="34" charset="0"/>
            </a:endParaRPr>
          </a:p>
          <a:p>
            <a:r>
              <a:rPr lang="en-US" altLang="en-US" sz="2000">
                <a:latin typeface="Arial" panose="020B0604020202020204" pitchFamily="34" charset="0"/>
              </a:rPr>
              <a:t>Remember that water that is pushed toward the beach must return to the sea somehow !  </a:t>
            </a:r>
          </a:p>
          <a:p>
            <a:endParaRPr lang="en-US" altLang="en-US" sz="2000">
              <a:latin typeface="Arial" panose="020B0604020202020204" pitchFamily="34" charset="0"/>
            </a:endParaRPr>
          </a:p>
          <a:p>
            <a:r>
              <a:rPr lang="en-US" altLang="en-US" sz="2000">
                <a:latin typeface="Arial" panose="020B0604020202020204" pitchFamily="34" charset="0"/>
              </a:rPr>
              <a:t>If the water can’t escape as a rip current, it returns to the sea by flowing underneath the waves.</a:t>
            </a:r>
          </a:p>
          <a:p>
            <a:r>
              <a:rPr lang="en-US" altLang="en-US" sz="2000">
                <a:latin typeface="Arial" panose="020B0604020202020204" pitchFamily="34" charset="0"/>
              </a:rPr>
              <a:t>  </a:t>
            </a:r>
          </a:p>
          <a:p>
            <a:endParaRPr lang="en-US" altLang="en-US" sz="2000">
              <a:latin typeface="Arial" panose="020B0604020202020204" pitchFamily="34" charset="0"/>
            </a:endParaRPr>
          </a:p>
        </p:txBody>
      </p:sp>
      <p:sp>
        <p:nvSpPr>
          <p:cNvPr id="27651" name="Text Box 3">
            <a:extLst>
              <a:ext uri="{FF2B5EF4-FFF2-40B4-BE49-F238E27FC236}">
                <a16:creationId xmlns="" xmlns:a16="http://schemas.microsoft.com/office/drawing/2014/main" id="{C2C6FF9E-E2D8-66BA-479D-D39578B832C9}"/>
              </a:ext>
            </a:extLst>
          </p:cNvPr>
          <p:cNvSpPr txBox="1">
            <a:spLocks noChangeArrowheads="1"/>
          </p:cNvSpPr>
          <p:nvPr/>
        </p:nvSpPr>
        <p:spPr bwMode="auto">
          <a:xfrm>
            <a:off x="3597275" y="152400"/>
            <a:ext cx="1490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Undertow</a:t>
            </a:r>
          </a:p>
        </p:txBody>
      </p:sp>
      <p:pic>
        <p:nvPicPr>
          <p:cNvPr id="27652" name="Picture 4">
            <a:extLst>
              <a:ext uri="{FF2B5EF4-FFF2-40B4-BE49-F238E27FC236}">
                <a16:creationId xmlns="" xmlns:a16="http://schemas.microsoft.com/office/drawing/2014/main" id="{64B6780D-877D-0739-6916-03BB2D282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3632"/>
          <a:stretch>
            <a:fillRect/>
          </a:stretch>
        </p:blipFill>
        <p:spPr bwMode="auto">
          <a:xfrm>
            <a:off x="1371600" y="3200400"/>
            <a:ext cx="5235575" cy="1955800"/>
          </a:xfrm>
          <a:prstGeom prst="rect">
            <a:avLst/>
          </a:prstGeom>
          <a:noFill/>
          <a:extLst>
            <a:ext uri="{909E8E84-426E-40DD-AFC4-6F175D3DCCD1}">
              <a14:hiddenFill xmlns:a14="http://schemas.microsoft.com/office/drawing/2010/main">
                <a:solidFill>
                  <a:srgbClr val="FFFFFF"/>
                </a:solidFill>
              </a14:hiddenFill>
            </a:ext>
          </a:extLst>
        </p:spPr>
      </p:pic>
      <p:sp>
        <p:nvSpPr>
          <p:cNvPr id="27653" name="Text Box 5">
            <a:extLst>
              <a:ext uri="{FF2B5EF4-FFF2-40B4-BE49-F238E27FC236}">
                <a16:creationId xmlns="" xmlns:a16="http://schemas.microsoft.com/office/drawing/2014/main" id="{6F1988CE-D9F8-B10D-CE91-9269E5F1FAE1}"/>
              </a:ext>
            </a:extLst>
          </p:cNvPr>
          <p:cNvSpPr txBox="1">
            <a:spLocks noChangeArrowheads="1"/>
          </p:cNvSpPr>
          <p:nvPr/>
        </p:nvSpPr>
        <p:spPr bwMode="auto">
          <a:xfrm>
            <a:off x="365125" y="5375275"/>
            <a:ext cx="8397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Swimmers are less likely to drown from undertow than in a </a:t>
            </a:r>
          </a:p>
          <a:p>
            <a:r>
              <a:rPr lang="en-US" altLang="en-US" sz="2000">
                <a:latin typeface="Arial" panose="020B0604020202020204" pitchFamily="34" charset="0"/>
              </a:rPr>
              <a:t>rip current (most so-called “undertow drownings” result from swimmers losing their balance in backwash and getting pulled out in a rip current).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 xmlns:a16="http://schemas.microsoft.com/office/drawing/2014/main" id="{3C0F6A46-6F43-9C72-DC09-5E96A260E815}"/>
              </a:ext>
            </a:extLst>
          </p:cNvPr>
          <p:cNvSpPr txBox="1">
            <a:spLocks noChangeArrowheads="1"/>
          </p:cNvSpPr>
          <p:nvPr/>
        </p:nvSpPr>
        <p:spPr bwMode="auto">
          <a:xfrm>
            <a:off x="2725738" y="304800"/>
            <a:ext cx="323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 Short Note on Reefs</a:t>
            </a:r>
          </a:p>
        </p:txBody>
      </p:sp>
      <p:sp>
        <p:nvSpPr>
          <p:cNvPr id="26628" name="Text Box 4">
            <a:extLst>
              <a:ext uri="{FF2B5EF4-FFF2-40B4-BE49-F238E27FC236}">
                <a16:creationId xmlns="" xmlns:a16="http://schemas.microsoft.com/office/drawing/2014/main" id="{B1548E8E-0A69-08A5-0D72-143B8A2B5A3B}"/>
              </a:ext>
            </a:extLst>
          </p:cNvPr>
          <p:cNvSpPr txBox="1">
            <a:spLocks noChangeArrowheads="1"/>
          </p:cNvSpPr>
          <p:nvPr/>
        </p:nvSpPr>
        <p:spPr bwMode="auto">
          <a:xfrm>
            <a:off x="0" y="1143000"/>
            <a:ext cx="5410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Another prominent feature of shallow marine settings is the reef. </a:t>
            </a:r>
          </a:p>
          <a:p>
            <a:endParaRPr lang="en-US" altLang="en-US">
              <a:latin typeface="Arial" panose="020B0604020202020204" pitchFamily="34" charset="0"/>
            </a:endParaRPr>
          </a:p>
          <a:p>
            <a:r>
              <a:rPr lang="en-US" altLang="en-US">
                <a:latin typeface="Arial" panose="020B0604020202020204" pitchFamily="34" charset="0"/>
              </a:rPr>
              <a:t>Reefs are natural structures of rock formed by marine animals.</a:t>
            </a:r>
          </a:p>
          <a:p>
            <a:endParaRPr lang="en-US" altLang="en-US">
              <a:latin typeface="Arial" panose="020B0604020202020204" pitchFamily="34" charset="0"/>
            </a:endParaRPr>
          </a:p>
          <a:p>
            <a:r>
              <a:rPr lang="en-US" altLang="en-US">
                <a:latin typeface="Arial" panose="020B0604020202020204" pitchFamily="34" charset="0"/>
              </a:rPr>
              <a:t>Today’s reefs are largely made by corals, but in the geological past, have been constructed by sponges and bizarre clams. </a:t>
            </a:r>
          </a:p>
          <a:p>
            <a:endParaRPr lang="en-US" altLang="en-US">
              <a:latin typeface="Arial" panose="020B0604020202020204" pitchFamily="34" charset="0"/>
            </a:endParaRPr>
          </a:p>
          <a:p>
            <a:r>
              <a:rPr lang="en-US" altLang="en-US">
                <a:latin typeface="Arial" panose="020B0604020202020204" pitchFamily="34" charset="0"/>
              </a:rPr>
              <a:t>Reef-building organisms build skeletons of calcium carbonate in the form of aragonite or calcite.</a:t>
            </a:r>
          </a:p>
        </p:txBody>
      </p:sp>
      <p:pic>
        <p:nvPicPr>
          <p:cNvPr id="26629" name="Picture 5">
            <a:extLst>
              <a:ext uri="{FF2B5EF4-FFF2-40B4-BE49-F238E27FC236}">
                <a16:creationId xmlns="" xmlns:a16="http://schemas.microsoft.com/office/drawing/2014/main" id="{94FF9091-419B-7669-6CAB-B50153301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00" b="11711"/>
          <a:stretch>
            <a:fillRect/>
          </a:stretch>
        </p:blipFill>
        <p:spPr bwMode="auto">
          <a:xfrm>
            <a:off x="5543550" y="762000"/>
            <a:ext cx="3600450" cy="4572000"/>
          </a:xfrm>
          <a:prstGeom prst="rect">
            <a:avLst/>
          </a:prstGeom>
          <a:noFill/>
          <a:extLst>
            <a:ext uri="{909E8E84-426E-40DD-AFC4-6F175D3DCCD1}">
              <a14:hiddenFill xmlns:a14="http://schemas.microsoft.com/office/drawing/2010/main">
                <a:solidFill>
                  <a:srgbClr val="FFFFFF"/>
                </a:solidFill>
              </a14:hiddenFill>
            </a:ext>
          </a:extLst>
        </p:spPr>
      </p:pic>
      <p:sp>
        <p:nvSpPr>
          <p:cNvPr id="26630" name="Text Box 6">
            <a:extLst>
              <a:ext uri="{FF2B5EF4-FFF2-40B4-BE49-F238E27FC236}">
                <a16:creationId xmlns="" xmlns:a16="http://schemas.microsoft.com/office/drawing/2014/main" id="{AAE43A3E-F1AF-809D-180F-23807ABFA6C1}"/>
              </a:ext>
            </a:extLst>
          </p:cNvPr>
          <p:cNvSpPr txBox="1">
            <a:spLocks noChangeArrowheads="1"/>
          </p:cNvSpPr>
          <p:nvPr/>
        </p:nvSpPr>
        <p:spPr bwMode="auto">
          <a:xfrm>
            <a:off x="5927725" y="5602288"/>
            <a:ext cx="2759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Great Barrier Reef,</a:t>
            </a:r>
          </a:p>
          <a:p>
            <a:r>
              <a:rPr lang="en-US" altLang="en-US">
                <a:latin typeface="Arial" panose="020B0604020202020204" pitchFamily="34" charset="0"/>
              </a:rPr>
              <a:t>Australia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 xmlns:a16="http://schemas.microsoft.com/office/drawing/2014/main" id="{1454A825-F791-9C7F-F101-B39E773EB55A}"/>
              </a:ext>
            </a:extLst>
          </p:cNvPr>
          <p:cNvSpPr txBox="1">
            <a:spLocks noChangeArrowheads="1"/>
          </p:cNvSpPr>
          <p:nvPr/>
        </p:nvSpPr>
        <p:spPr bwMode="auto">
          <a:xfrm>
            <a:off x="2862263" y="304800"/>
            <a:ext cx="296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The Beauty of Reefs</a:t>
            </a:r>
          </a:p>
        </p:txBody>
      </p:sp>
      <p:pic>
        <p:nvPicPr>
          <p:cNvPr id="31748" name="Picture 4">
            <a:extLst>
              <a:ext uri="{FF2B5EF4-FFF2-40B4-BE49-F238E27FC236}">
                <a16:creationId xmlns="" xmlns:a16="http://schemas.microsoft.com/office/drawing/2014/main" id="{8D4386CE-655A-5ABE-A833-333FB51ED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19" t="5695" r="3615" b="6050"/>
          <a:stretch>
            <a:fillRect/>
          </a:stretch>
        </p:blipFill>
        <p:spPr bwMode="auto">
          <a:xfrm>
            <a:off x="1066800" y="762000"/>
            <a:ext cx="2895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1749" name="Text Box 5">
            <a:extLst>
              <a:ext uri="{FF2B5EF4-FFF2-40B4-BE49-F238E27FC236}">
                <a16:creationId xmlns="" xmlns:a16="http://schemas.microsoft.com/office/drawing/2014/main" id="{99DBB993-B85E-09CD-72A1-ECB8A6088DEC}"/>
              </a:ext>
            </a:extLst>
          </p:cNvPr>
          <p:cNvSpPr txBox="1">
            <a:spLocks noChangeArrowheads="1"/>
          </p:cNvSpPr>
          <p:nvPr/>
        </p:nvSpPr>
        <p:spPr bwMode="auto">
          <a:xfrm>
            <a:off x="1079500" y="3400425"/>
            <a:ext cx="2981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latin typeface="Arial" panose="020B0604020202020204" pitchFamily="34" charset="0"/>
              </a:rPr>
              <a:t>Coral polyps </a:t>
            </a:r>
          </a:p>
          <a:p>
            <a:pPr algn="ctr"/>
            <a:r>
              <a:rPr lang="en-US" altLang="en-US" sz="2000">
                <a:latin typeface="Arial" panose="020B0604020202020204" pitchFamily="34" charset="0"/>
              </a:rPr>
              <a:t>(individual coral animals)</a:t>
            </a:r>
          </a:p>
        </p:txBody>
      </p:sp>
      <p:pic>
        <p:nvPicPr>
          <p:cNvPr id="31750" name="Picture 6">
            <a:extLst>
              <a:ext uri="{FF2B5EF4-FFF2-40B4-BE49-F238E27FC236}">
                <a16:creationId xmlns="" xmlns:a16="http://schemas.microsoft.com/office/drawing/2014/main" id="{2EF16911-F9BC-3C53-BBEE-FDDF24F70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62000"/>
            <a:ext cx="3065463" cy="4318000"/>
          </a:xfrm>
          <a:prstGeom prst="rect">
            <a:avLst/>
          </a:prstGeom>
          <a:noFill/>
          <a:extLst>
            <a:ext uri="{909E8E84-426E-40DD-AFC4-6F175D3DCCD1}">
              <a14:hiddenFill xmlns:a14="http://schemas.microsoft.com/office/drawing/2010/main">
                <a:solidFill>
                  <a:srgbClr val="FFFFFF"/>
                </a:solidFill>
              </a14:hiddenFill>
            </a:ext>
          </a:extLst>
        </p:spPr>
      </p:pic>
      <p:sp>
        <p:nvSpPr>
          <p:cNvPr id="31751" name="Text Box 7">
            <a:extLst>
              <a:ext uri="{FF2B5EF4-FFF2-40B4-BE49-F238E27FC236}">
                <a16:creationId xmlns="" xmlns:a16="http://schemas.microsoft.com/office/drawing/2014/main" id="{563219F2-9E17-97B3-3D5D-B9F6C646B673}"/>
              </a:ext>
            </a:extLst>
          </p:cNvPr>
          <p:cNvSpPr txBox="1">
            <a:spLocks noChangeArrowheads="1"/>
          </p:cNvSpPr>
          <p:nvPr/>
        </p:nvSpPr>
        <p:spPr bwMode="auto">
          <a:xfrm>
            <a:off x="685800" y="5181600"/>
            <a:ext cx="80295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Coral reefs are often called the “rainforests of the sea” due to the </a:t>
            </a:r>
          </a:p>
          <a:p>
            <a:r>
              <a:rPr lang="en-US" altLang="en-US" sz="2000">
                <a:latin typeface="Arial" panose="020B0604020202020204" pitchFamily="34" charset="0"/>
              </a:rPr>
              <a:t>great diversity of creatures that form them.  Note that the brilliant colours apparent in corals are from the microscopic algae in the coral tissues (different colours absorb different wavelengths of light)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 xmlns:a16="http://schemas.microsoft.com/office/drawing/2014/main" id="{31C426FC-E09A-04DF-108C-CAE01D179322}"/>
              </a:ext>
            </a:extLst>
          </p:cNvPr>
          <p:cNvSpPr txBox="1">
            <a:spLocks noChangeArrowheads="1"/>
          </p:cNvSpPr>
          <p:nvPr/>
        </p:nvSpPr>
        <p:spPr bwMode="auto">
          <a:xfrm>
            <a:off x="1752600" y="762000"/>
            <a:ext cx="5983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Conditions necessary for reef development</a:t>
            </a:r>
          </a:p>
        </p:txBody>
      </p:sp>
      <p:sp>
        <p:nvSpPr>
          <p:cNvPr id="29699" name="Text Box 3">
            <a:extLst>
              <a:ext uri="{FF2B5EF4-FFF2-40B4-BE49-F238E27FC236}">
                <a16:creationId xmlns="" xmlns:a16="http://schemas.microsoft.com/office/drawing/2014/main" id="{E78544C3-0BE7-134F-C79B-9EFAD4188556}"/>
              </a:ext>
            </a:extLst>
          </p:cNvPr>
          <p:cNvSpPr txBox="1">
            <a:spLocks noChangeArrowheads="1"/>
          </p:cNvSpPr>
          <p:nvPr/>
        </p:nvSpPr>
        <p:spPr bwMode="auto">
          <a:xfrm>
            <a:off x="144463" y="1828800"/>
            <a:ext cx="839628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Large reefs are limited to the warm seawater areas of the tropics.</a:t>
            </a:r>
          </a:p>
          <a:p>
            <a:endParaRPr lang="en-US" altLang="en-US">
              <a:latin typeface="Arial" panose="020B0604020202020204" pitchFamily="34" charset="0"/>
            </a:endParaRPr>
          </a:p>
          <a:p>
            <a:r>
              <a:rPr lang="en-US" altLang="en-US">
                <a:latin typeface="Arial" panose="020B0604020202020204" pitchFamily="34" charset="0"/>
              </a:rPr>
              <a:t>Calcium carbonate is easier to precipitate in warm water than in cold water.  </a:t>
            </a:r>
          </a:p>
          <a:p>
            <a:endParaRPr lang="en-US" altLang="en-US">
              <a:latin typeface="Arial" panose="020B0604020202020204" pitchFamily="34" charset="0"/>
            </a:endParaRPr>
          </a:p>
          <a:p>
            <a:r>
              <a:rPr lang="en-US" altLang="en-US">
                <a:latin typeface="Arial" panose="020B0604020202020204" pitchFamily="34" charset="0"/>
              </a:rPr>
              <a:t>Secretion of calcium carbonate is aided by microscopic cells of algae that live in the tissues of reef builders (the algae remove carbon dioxide from the tissues, decreasing the acidity of the water).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 xmlns:a16="http://schemas.microsoft.com/office/drawing/2014/main" id="{ADF7D563-61DE-A915-D52D-EC80544A6AD8}"/>
              </a:ext>
            </a:extLst>
          </p:cNvPr>
          <p:cNvSpPr txBox="1">
            <a:spLocks noChangeArrowheads="1"/>
          </p:cNvSpPr>
          <p:nvPr/>
        </p:nvSpPr>
        <p:spPr bwMode="auto">
          <a:xfrm>
            <a:off x="1350963" y="990600"/>
            <a:ext cx="5983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Conditions necessary for reef development</a:t>
            </a:r>
          </a:p>
        </p:txBody>
      </p:sp>
      <p:sp>
        <p:nvSpPr>
          <p:cNvPr id="30723" name="Text Box 3">
            <a:extLst>
              <a:ext uri="{FF2B5EF4-FFF2-40B4-BE49-F238E27FC236}">
                <a16:creationId xmlns="" xmlns:a16="http://schemas.microsoft.com/office/drawing/2014/main" id="{99FED78E-63F6-4957-4F63-4F200373A6D3}"/>
              </a:ext>
            </a:extLst>
          </p:cNvPr>
          <p:cNvSpPr txBox="1">
            <a:spLocks noChangeArrowheads="1"/>
          </p:cNvSpPr>
          <p:nvPr/>
        </p:nvSpPr>
        <p:spPr bwMode="auto">
          <a:xfrm>
            <a:off x="539750" y="2209800"/>
            <a:ext cx="7605713"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Reefs also tend to preferentially form in areas where:</a:t>
            </a:r>
          </a:p>
          <a:p>
            <a:endParaRPr lang="en-US" altLang="en-US">
              <a:latin typeface="Arial" panose="020B0604020202020204" pitchFamily="34" charset="0"/>
            </a:endParaRPr>
          </a:p>
          <a:p>
            <a:pPr>
              <a:buFontTx/>
              <a:buAutoNum type="arabicPeriod"/>
            </a:pPr>
            <a:r>
              <a:rPr lang="en-US" altLang="en-US">
                <a:latin typeface="Arial" panose="020B0604020202020204" pitchFamily="34" charset="0"/>
              </a:rPr>
              <a:t>Little clastic sediment occurs (such sediment particles smother reef builders).</a:t>
            </a:r>
          </a:p>
          <a:p>
            <a:pPr>
              <a:buFontTx/>
              <a:buAutoNum type="arabicPeriod"/>
            </a:pPr>
            <a:r>
              <a:rPr lang="en-US" altLang="en-US">
                <a:latin typeface="Arial" panose="020B0604020202020204" pitchFamily="34" charset="0"/>
              </a:rPr>
              <a:t>Nutrient levels are low.</a:t>
            </a:r>
          </a:p>
          <a:p>
            <a:pPr>
              <a:buFontTx/>
              <a:buAutoNum type="arabicPeriod"/>
            </a:pPr>
            <a:r>
              <a:rPr lang="en-US" altLang="en-US">
                <a:latin typeface="Arial" panose="020B0604020202020204" pitchFamily="34" charset="0"/>
              </a:rPr>
              <a:t>Water is shallow</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 xmlns:a16="http://schemas.microsoft.com/office/drawing/2014/main" id="{44CCCCBE-D420-2EE1-05CB-1AFF47B61C50}"/>
              </a:ext>
            </a:extLst>
          </p:cNvPr>
          <p:cNvSpPr>
            <a:spLocks noChangeArrowheads="1"/>
          </p:cNvSpPr>
          <p:nvPr/>
        </p:nvSpPr>
        <p:spPr bwMode="auto">
          <a:xfrm>
            <a:off x="1828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19458" name="Picture 2">
            <a:extLst>
              <a:ext uri="{FF2B5EF4-FFF2-40B4-BE49-F238E27FC236}">
                <a16:creationId xmlns="" xmlns:a16="http://schemas.microsoft.com/office/drawing/2014/main" id="{D822CB2D-90FF-1791-381C-65AC72417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914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9460" name="Text Box 4">
            <a:extLst>
              <a:ext uri="{FF2B5EF4-FFF2-40B4-BE49-F238E27FC236}">
                <a16:creationId xmlns="" xmlns:a16="http://schemas.microsoft.com/office/drawing/2014/main" id="{17C7BC7C-C3AC-D102-2742-F56062F0F416}"/>
              </a:ext>
            </a:extLst>
          </p:cNvPr>
          <p:cNvSpPr txBox="1">
            <a:spLocks noChangeArrowheads="1"/>
          </p:cNvSpPr>
          <p:nvPr/>
        </p:nvSpPr>
        <p:spPr bwMode="auto">
          <a:xfrm>
            <a:off x="114300" y="762000"/>
            <a:ext cx="8458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Reef builders are zoned in a reef according to their form (encrusting forms tend to dominate the reef crest where wave action is strongest, while more delicate branching forms are confined to deeper water zones where water action is more gentle)</a:t>
            </a:r>
          </a:p>
        </p:txBody>
      </p:sp>
      <p:sp>
        <p:nvSpPr>
          <p:cNvPr id="19461" name="Text Box 5">
            <a:extLst>
              <a:ext uri="{FF2B5EF4-FFF2-40B4-BE49-F238E27FC236}">
                <a16:creationId xmlns="" xmlns:a16="http://schemas.microsoft.com/office/drawing/2014/main" id="{5AA91A36-D92D-5F04-9725-27D8F114A931}"/>
              </a:ext>
            </a:extLst>
          </p:cNvPr>
          <p:cNvSpPr txBox="1">
            <a:spLocks noChangeArrowheads="1"/>
          </p:cNvSpPr>
          <p:nvPr/>
        </p:nvSpPr>
        <p:spPr bwMode="auto">
          <a:xfrm>
            <a:off x="3810000" y="3048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Reef zones</a:t>
            </a:r>
          </a:p>
        </p:txBody>
      </p:sp>
      <p:sp>
        <p:nvSpPr>
          <p:cNvPr id="19462" name="Text Box 6">
            <a:extLst>
              <a:ext uri="{FF2B5EF4-FFF2-40B4-BE49-F238E27FC236}">
                <a16:creationId xmlns="" xmlns:a16="http://schemas.microsoft.com/office/drawing/2014/main" id="{48CFF9B1-2672-F692-A68C-DAC72418F45E}"/>
              </a:ext>
            </a:extLst>
          </p:cNvPr>
          <p:cNvSpPr txBox="1">
            <a:spLocks noChangeArrowheads="1"/>
          </p:cNvSpPr>
          <p:nvPr/>
        </p:nvSpPr>
        <p:spPr bwMode="auto">
          <a:xfrm>
            <a:off x="288925" y="5983288"/>
            <a:ext cx="8659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 lagoon can develop behind a reef, where it is protected from </a:t>
            </a:r>
          </a:p>
          <a:p>
            <a:r>
              <a:rPr lang="en-US" altLang="en-US">
                <a:latin typeface="Arial" panose="020B0604020202020204" pitchFamily="34" charset="0"/>
              </a:rPr>
              <a:t>strong waves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 xmlns:a16="http://schemas.microsoft.com/office/drawing/2014/main" id="{A272DB1A-4EEB-31E3-583F-870AAD541483}"/>
              </a:ext>
            </a:extLst>
          </p:cNvPr>
          <p:cNvSpPr txBox="1">
            <a:spLocks noChangeArrowheads="1"/>
          </p:cNvSpPr>
          <p:nvPr/>
        </p:nvSpPr>
        <p:spPr bwMode="auto">
          <a:xfrm>
            <a:off x="2471738" y="533400"/>
            <a:ext cx="374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 special kind of reef: atoll</a:t>
            </a:r>
          </a:p>
        </p:txBody>
      </p:sp>
      <p:pic>
        <p:nvPicPr>
          <p:cNvPr id="32771" name="Picture 3">
            <a:extLst>
              <a:ext uri="{FF2B5EF4-FFF2-40B4-BE49-F238E27FC236}">
                <a16:creationId xmlns="" xmlns:a16="http://schemas.microsoft.com/office/drawing/2014/main" id="{51F1D90E-13DC-8DA9-003A-DE7AB4FB4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3098800" cy="3098800"/>
          </a:xfrm>
          <a:prstGeom prst="rect">
            <a:avLst/>
          </a:prstGeom>
          <a:noFill/>
          <a:extLst>
            <a:ext uri="{909E8E84-426E-40DD-AFC4-6F175D3DCCD1}">
              <a14:hiddenFill xmlns:a14="http://schemas.microsoft.com/office/drawing/2010/main">
                <a:solidFill>
                  <a:srgbClr val="FFFFFF"/>
                </a:solidFill>
              </a14:hiddenFill>
            </a:ext>
          </a:extLst>
        </p:spPr>
      </p:pic>
      <p:sp>
        <p:nvSpPr>
          <p:cNvPr id="32772" name="Text Box 4">
            <a:extLst>
              <a:ext uri="{FF2B5EF4-FFF2-40B4-BE49-F238E27FC236}">
                <a16:creationId xmlns="" xmlns:a16="http://schemas.microsoft.com/office/drawing/2014/main" id="{4D3F6298-FD4F-F5AA-9DFA-A54EBAE5B412}"/>
              </a:ext>
            </a:extLst>
          </p:cNvPr>
          <p:cNvSpPr txBox="1">
            <a:spLocks noChangeArrowheads="1"/>
          </p:cNvSpPr>
          <p:nvPr/>
        </p:nvSpPr>
        <p:spPr bwMode="auto">
          <a:xfrm>
            <a:off x="239713" y="5257800"/>
            <a:ext cx="82073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An atoll is a special kind of reef that is ring-shaped and has a central lagoon.  It is likely that Gilligan’s Island was set in an partially formed atoll.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 xmlns:a16="http://schemas.microsoft.com/office/drawing/2014/main" id="{E6AD89D7-1988-665C-C164-3787C4F9A6FD}"/>
              </a:ext>
            </a:extLst>
          </p:cNvPr>
          <p:cNvSpPr txBox="1">
            <a:spLocks noChangeArrowheads="1"/>
          </p:cNvSpPr>
          <p:nvPr/>
        </p:nvSpPr>
        <p:spPr bwMode="auto">
          <a:xfrm>
            <a:off x="2994025" y="30321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How an Atoll Forms</a:t>
            </a:r>
          </a:p>
        </p:txBody>
      </p:sp>
      <p:sp>
        <p:nvSpPr>
          <p:cNvPr id="33795" name="Text Box 3">
            <a:extLst>
              <a:ext uri="{FF2B5EF4-FFF2-40B4-BE49-F238E27FC236}">
                <a16:creationId xmlns="" xmlns:a16="http://schemas.microsoft.com/office/drawing/2014/main" id="{C77CEDC3-2C11-BFAA-1552-BD3841A001BD}"/>
              </a:ext>
            </a:extLst>
          </p:cNvPr>
          <p:cNvSpPr txBox="1">
            <a:spLocks noChangeArrowheads="1"/>
          </p:cNvSpPr>
          <p:nvPr/>
        </p:nvSpPr>
        <p:spPr bwMode="auto">
          <a:xfrm>
            <a:off x="487363" y="1143000"/>
            <a:ext cx="77120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An atoll is formed first as a reef that fringes a volcanic island.</a:t>
            </a:r>
          </a:p>
          <a:p>
            <a:endParaRPr lang="en-US" altLang="en-US">
              <a:latin typeface="Arial" panose="020B0604020202020204" pitchFamily="34" charset="0"/>
            </a:endParaRPr>
          </a:p>
          <a:p>
            <a:r>
              <a:rPr lang="en-US" altLang="en-US">
                <a:latin typeface="Arial" panose="020B0604020202020204" pitchFamily="34" charset="0"/>
              </a:rPr>
              <a:t>As the island sinks (after volcanic activity has ceased and the crust has cooled, becoming denser), the reef continues to build upward, eventually ending up as a ring-shaped structure.</a:t>
            </a:r>
          </a:p>
        </p:txBody>
      </p:sp>
      <p:pic>
        <p:nvPicPr>
          <p:cNvPr id="33796" name="Picture 4">
            <a:extLst>
              <a:ext uri="{FF2B5EF4-FFF2-40B4-BE49-F238E27FC236}">
                <a16:creationId xmlns="" xmlns:a16="http://schemas.microsoft.com/office/drawing/2014/main" id="{E4941618-75D1-3A3C-CAEC-E8D3679C5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000" b="28667"/>
          <a:stretch>
            <a:fillRect/>
          </a:stretch>
        </p:blipFill>
        <p:spPr bwMode="auto">
          <a:xfrm>
            <a:off x="533400" y="4191000"/>
            <a:ext cx="7620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3797" name="Line 5">
            <a:extLst>
              <a:ext uri="{FF2B5EF4-FFF2-40B4-BE49-F238E27FC236}">
                <a16:creationId xmlns="" xmlns:a16="http://schemas.microsoft.com/office/drawing/2014/main" id="{9B6EB677-BC4F-A0BA-AB62-63C8B92F92C6}"/>
              </a:ext>
            </a:extLst>
          </p:cNvPr>
          <p:cNvSpPr>
            <a:spLocks noChangeShapeType="1"/>
          </p:cNvSpPr>
          <p:nvPr/>
        </p:nvSpPr>
        <p:spPr bwMode="auto">
          <a:xfrm flipH="1">
            <a:off x="4343400" y="3733800"/>
            <a:ext cx="533400" cy="10668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3798" name="Text Box 6">
            <a:extLst>
              <a:ext uri="{FF2B5EF4-FFF2-40B4-BE49-F238E27FC236}">
                <a16:creationId xmlns="" xmlns:a16="http://schemas.microsoft.com/office/drawing/2014/main" id="{0031509C-EF25-2C98-6CD6-D3C0E1AF5080}"/>
              </a:ext>
            </a:extLst>
          </p:cNvPr>
          <p:cNvSpPr txBox="1">
            <a:spLocks noChangeArrowheads="1"/>
          </p:cNvSpPr>
          <p:nvPr/>
        </p:nvSpPr>
        <p:spPr bwMode="auto">
          <a:xfrm>
            <a:off x="5105400" y="3657600"/>
            <a:ext cx="2176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Gilligan’s Island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 xmlns:a16="http://schemas.microsoft.com/office/drawing/2014/main" id="{4115209A-4D9D-3600-CB61-B61D431B8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3098800" cy="3098800"/>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a:extLst>
              <a:ext uri="{FF2B5EF4-FFF2-40B4-BE49-F238E27FC236}">
                <a16:creationId xmlns="" xmlns:a16="http://schemas.microsoft.com/office/drawing/2014/main" id="{5D03195F-A4C8-D03D-B30C-D6820D9DFEA3}"/>
              </a:ext>
            </a:extLst>
          </p:cNvPr>
          <p:cNvSpPr txBox="1">
            <a:spLocks noChangeArrowheads="1"/>
          </p:cNvSpPr>
          <p:nvPr/>
        </p:nvSpPr>
        <p:spPr bwMode="auto">
          <a:xfrm>
            <a:off x="3546475" y="304800"/>
            <a:ext cx="159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Bikini Atoll</a:t>
            </a:r>
          </a:p>
        </p:txBody>
      </p:sp>
      <p:pic>
        <p:nvPicPr>
          <p:cNvPr id="34820" name="Picture 4">
            <a:extLst>
              <a:ext uri="{FF2B5EF4-FFF2-40B4-BE49-F238E27FC236}">
                <a16:creationId xmlns="" xmlns:a16="http://schemas.microsoft.com/office/drawing/2014/main" id="{7EA81DB4-0FBE-6863-F27F-DAFBC6F8F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143000"/>
            <a:ext cx="3886200" cy="3098800"/>
          </a:xfrm>
          <a:prstGeom prst="rect">
            <a:avLst/>
          </a:prstGeom>
          <a:noFill/>
          <a:extLst>
            <a:ext uri="{909E8E84-426E-40DD-AFC4-6F175D3DCCD1}">
              <a14:hiddenFill xmlns:a14="http://schemas.microsoft.com/office/drawing/2010/main">
                <a:solidFill>
                  <a:srgbClr val="FFFFFF"/>
                </a:solidFill>
              </a14:hiddenFill>
            </a:ext>
          </a:extLst>
        </p:spPr>
      </p:pic>
      <p:sp>
        <p:nvSpPr>
          <p:cNvPr id="34821" name="Text Box 5">
            <a:extLst>
              <a:ext uri="{FF2B5EF4-FFF2-40B4-BE49-F238E27FC236}">
                <a16:creationId xmlns="" xmlns:a16="http://schemas.microsoft.com/office/drawing/2014/main" id="{740746A3-A126-F3CB-D7C5-CE2395C2B357}"/>
              </a:ext>
            </a:extLst>
          </p:cNvPr>
          <p:cNvSpPr txBox="1">
            <a:spLocks noChangeArrowheads="1"/>
          </p:cNvSpPr>
          <p:nvPr/>
        </p:nvSpPr>
        <p:spPr bwMode="auto">
          <a:xfrm>
            <a:off x="609600" y="4495800"/>
            <a:ext cx="84010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Bikini atoll (central Pacific) is a famous nuclear testing site </a:t>
            </a:r>
          </a:p>
          <a:p>
            <a:r>
              <a:rPr lang="en-US" altLang="en-US">
                <a:latin typeface="Arial" panose="020B0604020202020204" pitchFamily="34" charset="0"/>
              </a:rPr>
              <a:t>(the US tested atomic bombs here in the 1940s and 1950s)</a:t>
            </a:r>
          </a:p>
          <a:p>
            <a:endParaRPr lang="en-US" altLang="en-US">
              <a:latin typeface="Arial" panose="020B0604020202020204" pitchFamily="34" charset="0"/>
            </a:endParaRPr>
          </a:p>
          <a:p>
            <a:r>
              <a:rPr lang="en-US" altLang="en-US">
                <a:latin typeface="Arial" panose="020B0604020202020204" pitchFamily="34" charset="0"/>
              </a:rPr>
              <a:t>So it makes sense that the “new swimsuit for the atomic age”</a:t>
            </a:r>
          </a:p>
          <a:p>
            <a:r>
              <a:rPr lang="en-US" altLang="en-US">
                <a:latin typeface="Arial" panose="020B0604020202020204" pitchFamily="34" charset="0"/>
              </a:rPr>
              <a:t>was named…guess what.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 xmlns:a16="http://schemas.microsoft.com/office/drawing/2014/main" id="{C432A579-9007-275E-52E4-AE74A0B7CC7D}"/>
              </a:ext>
            </a:extLst>
          </p:cNvPr>
          <p:cNvSpPr txBox="1">
            <a:spLocks noChangeArrowheads="1"/>
          </p:cNvSpPr>
          <p:nvPr/>
        </p:nvSpPr>
        <p:spPr bwMode="auto">
          <a:xfrm>
            <a:off x="3536950" y="379413"/>
            <a:ext cx="2319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Coastal System</a:t>
            </a:r>
          </a:p>
        </p:txBody>
      </p:sp>
      <p:sp>
        <p:nvSpPr>
          <p:cNvPr id="9219" name="Text Box 3">
            <a:extLst>
              <a:ext uri="{FF2B5EF4-FFF2-40B4-BE49-F238E27FC236}">
                <a16:creationId xmlns="" xmlns:a16="http://schemas.microsoft.com/office/drawing/2014/main" id="{D5E25D1F-6EF6-C17E-1A30-49C8C4A17BBC}"/>
              </a:ext>
            </a:extLst>
          </p:cNvPr>
          <p:cNvSpPr txBox="1">
            <a:spLocks noChangeArrowheads="1"/>
          </p:cNvSpPr>
          <p:nvPr/>
        </p:nvSpPr>
        <p:spPr bwMode="auto">
          <a:xfrm>
            <a:off x="441325" y="955675"/>
            <a:ext cx="8169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A beach is part of a coastal system, which includes several zones defined by their proximity to shore and the dominant processes that occur within them.</a:t>
            </a:r>
          </a:p>
        </p:txBody>
      </p:sp>
      <p:sp>
        <p:nvSpPr>
          <p:cNvPr id="9221" name="Rectangle 5">
            <a:extLst>
              <a:ext uri="{FF2B5EF4-FFF2-40B4-BE49-F238E27FC236}">
                <a16:creationId xmlns="" xmlns:a16="http://schemas.microsoft.com/office/drawing/2014/main" id="{CE44EB43-F2A0-44FF-81CB-AD6C7FF23041}"/>
              </a:ext>
            </a:extLst>
          </p:cNvPr>
          <p:cNvSpPr>
            <a:spLocks noChangeArrowheads="1"/>
          </p:cNvSpPr>
          <p:nvPr/>
        </p:nvSpPr>
        <p:spPr bwMode="auto">
          <a:xfrm>
            <a:off x="200025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9220" name="Picture 4">
            <a:extLst>
              <a:ext uri="{FF2B5EF4-FFF2-40B4-BE49-F238E27FC236}">
                <a16:creationId xmlns="" xmlns:a16="http://schemas.microsoft.com/office/drawing/2014/main" id="{404A9A31-03CB-0D4F-8910-C78B1FEE7B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15222"/>
          <a:stretch>
            <a:fillRect/>
          </a:stretch>
        </p:blipFill>
        <p:spPr bwMode="auto">
          <a:xfrm>
            <a:off x="0" y="2590800"/>
            <a:ext cx="9144000" cy="381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 xmlns:a16="http://schemas.microsoft.com/office/drawing/2014/main" id="{A84A86D2-6F56-0FC5-8417-BE076F34E9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8605" r="46666" b="18990"/>
          <a:stretch>
            <a:fillRect/>
          </a:stretch>
        </p:blipFill>
        <p:spPr bwMode="auto">
          <a:xfrm>
            <a:off x="1333500" y="3124200"/>
            <a:ext cx="6477000" cy="3733800"/>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a:extLst>
              <a:ext uri="{FF2B5EF4-FFF2-40B4-BE49-F238E27FC236}">
                <a16:creationId xmlns="" xmlns:a16="http://schemas.microsoft.com/office/drawing/2014/main" id="{8E73FD35-BEC0-BD8F-935E-AEA0FF55E163}"/>
              </a:ext>
            </a:extLst>
          </p:cNvPr>
          <p:cNvSpPr txBox="1">
            <a:spLocks noChangeArrowheads="1"/>
          </p:cNvSpPr>
          <p:nvPr/>
        </p:nvSpPr>
        <p:spPr bwMode="auto">
          <a:xfrm>
            <a:off x="2989263" y="0"/>
            <a:ext cx="316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Offshore to Shoreface</a:t>
            </a:r>
          </a:p>
        </p:txBody>
      </p:sp>
      <p:sp>
        <p:nvSpPr>
          <p:cNvPr id="10244" name="Text Box 4">
            <a:extLst>
              <a:ext uri="{FF2B5EF4-FFF2-40B4-BE49-F238E27FC236}">
                <a16:creationId xmlns="" xmlns:a16="http://schemas.microsoft.com/office/drawing/2014/main" id="{CDB68928-9612-2EDB-6414-14F88530D602}"/>
              </a:ext>
            </a:extLst>
          </p:cNvPr>
          <p:cNvSpPr txBox="1">
            <a:spLocks noChangeArrowheads="1"/>
          </p:cNvSpPr>
          <p:nvPr/>
        </p:nvSpPr>
        <p:spPr bwMode="auto">
          <a:xfrm>
            <a:off x="441325" y="533400"/>
            <a:ext cx="87026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Offshore and shoreface portions of the coastal profile are permanently submerged in water, below the low tide mark.</a:t>
            </a:r>
          </a:p>
          <a:p>
            <a:endParaRPr lang="en-US" altLang="en-US">
              <a:latin typeface="Arial" panose="020B0604020202020204" pitchFamily="34" charset="0"/>
            </a:endParaRPr>
          </a:p>
          <a:p>
            <a:r>
              <a:rPr lang="en-US" altLang="en-US">
                <a:latin typeface="Arial" panose="020B0604020202020204" pitchFamily="34" charset="0"/>
              </a:rPr>
              <a:t>An important feature that separates the offshore from shoreface zones is fairweather wave base – the depth at which water is affected by wave movement under normal weather conditions.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 xmlns:a16="http://schemas.microsoft.com/office/drawing/2014/main" id="{5D8D192A-0857-1C18-2E9E-F49D503312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2826" r="78352" b="18990"/>
          <a:stretch>
            <a:fillRect/>
          </a:stretch>
        </p:blipFill>
        <p:spPr bwMode="auto">
          <a:xfrm>
            <a:off x="5105400" y="1641475"/>
            <a:ext cx="3398838" cy="3727450"/>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a:extLst>
              <a:ext uri="{FF2B5EF4-FFF2-40B4-BE49-F238E27FC236}">
                <a16:creationId xmlns="" xmlns:a16="http://schemas.microsoft.com/office/drawing/2014/main" id="{C578D333-2B9B-FA3A-AA66-6A249F75CA92}"/>
              </a:ext>
            </a:extLst>
          </p:cNvPr>
          <p:cNvSpPr txBox="1">
            <a:spLocks noChangeArrowheads="1"/>
          </p:cNvSpPr>
          <p:nvPr/>
        </p:nvSpPr>
        <p:spPr bwMode="auto">
          <a:xfrm>
            <a:off x="3522663" y="381000"/>
            <a:ext cx="209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Offshore zone</a:t>
            </a:r>
          </a:p>
        </p:txBody>
      </p:sp>
      <p:sp>
        <p:nvSpPr>
          <p:cNvPr id="11268" name="Text Box 4">
            <a:extLst>
              <a:ext uri="{FF2B5EF4-FFF2-40B4-BE49-F238E27FC236}">
                <a16:creationId xmlns="" xmlns:a16="http://schemas.microsoft.com/office/drawing/2014/main" id="{9246FB32-21C0-B3ED-B8B5-12DED4D950C4}"/>
              </a:ext>
            </a:extLst>
          </p:cNvPr>
          <p:cNvSpPr txBox="1">
            <a:spLocks noChangeArrowheads="1"/>
          </p:cNvSpPr>
          <p:nvPr/>
        </p:nvSpPr>
        <p:spPr bwMode="auto">
          <a:xfrm>
            <a:off x="0" y="1450975"/>
            <a:ext cx="4572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The offshore zone lies below fairweather wave base and is therefore unaffected by normal waves.</a:t>
            </a:r>
          </a:p>
          <a:p>
            <a:endParaRPr lang="en-US" altLang="en-US">
              <a:latin typeface="Arial" panose="020B0604020202020204" pitchFamily="34" charset="0"/>
            </a:endParaRPr>
          </a:p>
          <a:p>
            <a:r>
              <a:rPr lang="en-US" altLang="en-US">
                <a:latin typeface="Arial" panose="020B0604020202020204" pitchFamily="34" charset="0"/>
              </a:rPr>
              <a:t>The offshore zone normally only receives fine sediment that settles from suspension (but can receive coarser grained sediment during storms, when wave base is lowered).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 xmlns:a16="http://schemas.microsoft.com/office/drawing/2014/main" id="{60B1BE82-7FB5-1C25-8161-748D1359B353}"/>
              </a:ext>
            </a:extLst>
          </p:cNvPr>
          <p:cNvSpPr txBox="1">
            <a:spLocks noChangeArrowheads="1"/>
          </p:cNvSpPr>
          <p:nvPr/>
        </p:nvSpPr>
        <p:spPr bwMode="auto">
          <a:xfrm>
            <a:off x="2597150" y="838200"/>
            <a:ext cx="3948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Shoreface zone (lower part)</a:t>
            </a:r>
          </a:p>
        </p:txBody>
      </p:sp>
      <p:pic>
        <p:nvPicPr>
          <p:cNvPr id="12291" name="Picture 3">
            <a:extLst>
              <a:ext uri="{FF2B5EF4-FFF2-40B4-BE49-F238E27FC236}">
                <a16:creationId xmlns="" xmlns:a16="http://schemas.microsoft.com/office/drawing/2014/main" id="{3FD086A9-1EEC-628B-3DD3-EB3EA208F0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48" t="31342" r="46666" b="18990"/>
          <a:stretch>
            <a:fillRect/>
          </a:stretch>
        </p:blipFill>
        <p:spPr bwMode="auto">
          <a:xfrm>
            <a:off x="5295900" y="2362200"/>
            <a:ext cx="3848100" cy="2971800"/>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 Box 4">
            <a:extLst>
              <a:ext uri="{FF2B5EF4-FFF2-40B4-BE49-F238E27FC236}">
                <a16:creationId xmlns="" xmlns:a16="http://schemas.microsoft.com/office/drawing/2014/main" id="{0ADF8DC6-FB04-F547-C9E7-ADCFF570BD4D}"/>
              </a:ext>
            </a:extLst>
          </p:cNvPr>
          <p:cNvSpPr txBox="1">
            <a:spLocks noChangeArrowheads="1"/>
          </p:cNvSpPr>
          <p:nvPr/>
        </p:nvSpPr>
        <p:spPr bwMode="auto">
          <a:xfrm>
            <a:off x="0" y="1998663"/>
            <a:ext cx="48926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The shoreface zone lies above fairweather wave base and is constantly affected by normal waves.  </a:t>
            </a:r>
          </a:p>
          <a:p>
            <a:endParaRPr lang="en-US" altLang="en-US">
              <a:latin typeface="Arial" panose="020B0604020202020204" pitchFamily="34" charset="0"/>
            </a:endParaRPr>
          </a:p>
          <a:p>
            <a:r>
              <a:rPr lang="en-US" altLang="en-US">
                <a:latin typeface="Arial" panose="020B0604020202020204" pitchFamily="34" charset="0"/>
              </a:rPr>
              <a:t>The gentle gradient of the lower shoreface results from the smoothing out of sediment associated with the back and forth movement of the waves.</a:t>
            </a:r>
          </a:p>
          <a:p>
            <a:endParaRPr lang="en-US" altLang="en-US">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921BF008-0BE0-3AAF-236B-D476EA36D16A}"/>
              </a:ext>
            </a:extLst>
          </p:cNvPr>
          <p:cNvSpPr>
            <a:spLocks noChangeArrowheads="1"/>
          </p:cNvSpPr>
          <p:nvPr/>
        </p:nvSpPr>
        <p:spPr bwMode="auto">
          <a:xfrm>
            <a:off x="381000" y="1600200"/>
            <a:ext cx="41910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Near the top of the shoreface zone, the base of a wave is slowed down due to friction with the seabed</a:t>
            </a:r>
          </a:p>
          <a:p>
            <a:pPr>
              <a:spcBef>
                <a:spcPct val="50000"/>
              </a:spcBef>
            </a:pPr>
            <a:r>
              <a:rPr lang="en-US" altLang="en-US">
                <a:latin typeface="Arial" panose="020B0604020202020204" pitchFamily="34" charset="0"/>
              </a:rPr>
              <a:t>The wave is oversteepened, and breaks, losing much of its energy.</a:t>
            </a:r>
          </a:p>
          <a:p>
            <a:pPr>
              <a:spcBef>
                <a:spcPct val="50000"/>
              </a:spcBef>
            </a:pPr>
            <a:r>
              <a:rPr lang="en-US" altLang="en-US">
                <a:latin typeface="Arial" panose="020B0604020202020204" pitchFamily="34" charset="0"/>
              </a:rPr>
              <a:t>Due to the loss of energy, some sediment can be deposited in sand bars.</a:t>
            </a:r>
          </a:p>
          <a:p>
            <a:pPr>
              <a:spcBef>
                <a:spcPct val="50000"/>
              </a:spcBef>
            </a:pPr>
            <a:endParaRPr lang="en-US" altLang="en-US">
              <a:latin typeface="Arial" panose="020B0604020202020204" pitchFamily="34" charset="0"/>
            </a:endParaRPr>
          </a:p>
        </p:txBody>
      </p:sp>
      <p:sp>
        <p:nvSpPr>
          <p:cNvPr id="13315" name="Text Box 3">
            <a:extLst>
              <a:ext uri="{FF2B5EF4-FFF2-40B4-BE49-F238E27FC236}">
                <a16:creationId xmlns="" xmlns:a16="http://schemas.microsoft.com/office/drawing/2014/main" id="{6A363E28-A988-D3A3-EC53-D8A8B98653D1}"/>
              </a:ext>
            </a:extLst>
          </p:cNvPr>
          <p:cNvSpPr txBox="1">
            <a:spLocks noChangeArrowheads="1"/>
          </p:cNvSpPr>
          <p:nvPr/>
        </p:nvSpPr>
        <p:spPr bwMode="auto">
          <a:xfrm>
            <a:off x="2571750" y="685800"/>
            <a:ext cx="3998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Shoreface zone (upper part)</a:t>
            </a:r>
          </a:p>
        </p:txBody>
      </p:sp>
      <p:pic>
        <p:nvPicPr>
          <p:cNvPr id="13316" name="Picture 4">
            <a:extLst>
              <a:ext uri="{FF2B5EF4-FFF2-40B4-BE49-F238E27FC236}">
                <a16:creationId xmlns="" xmlns:a16="http://schemas.microsoft.com/office/drawing/2014/main" id="{22A32506-6623-0AC5-0735-E0E8C6EF42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48" t="31342" r="46666" b="18990"/>
          <a:stretch>
            <a:fillRect/>
          </a:stretch>
        </p:blipFill>
        <p:spPr bwMode="auto">
          <a:xfrm>
            <a:off x="4953000" y="2438400"/>
            <a:ext cx="38481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 xmlns:a16="http://schemas.microsoft.com/office/drawing/2014/main" id="{78814FF2-3520-4B48-FABC-1D550AA32D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9167" t="32135" r="33333" b="15222"/>
          <a:stretch>
            <a:fillRect/>
          </a:stretch>
        </p:blipFill>
        <p:spPr bwMode="auto">
          <a:xfrm>
            <a:off x="4343400" y="1844675"/>
            <a:ext cx="4800600" cy="332105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a:extLst>
              <a:ext uri="{FF2B5EF4-FFF2-40B4-BE49-F238E27FC236}">
                <a16:creationId xmlns="" xmlns:a16="http://schemas.microsoft.com/office/drawing/2014/main" id="{94909D55-B5F8-D476-32B3-1B26B66248E0}"/>
              </a:ext>
            </a:extLst>
          </p:cNvPr>
          <p:cNvSpPr txBox="1">
            <a:spLocks noChangeArrowheads="1"/>
          </p:cNvSpPr>
          <p:nvPr/>
        </p:nvSpPr>
        <p:spPr bwMode="auto">
          <a:xfrm>
            <a:off x="2514600" y="381000"/>
            <a:ext cx="5319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Foreshore (The lower part of a beach)</a:t>
            </a:r>
          </a:p>
        </p:txBody>
      </p:sp>
      <p:sp>
        <p:nvSpPr>
          <p:cNvPr id="14340" name="Text Box 4">
            <a:extLst>
              <a:ext uri="{FF2B5EF4-FFF2-40B4-BE49-F238E27FC236}">
                <a16:creationId xmlns="" xmlns:a16="http://schemas.microsoft.com/office/drawing/2014/main" id="{A321592E-F1EA-6AA3-7893-969531DF9A10}"/>
              </a:ext>
            </a:extLst>
          </p:cNvPr>
          <p:cNvSpPr txBox="1">
            <a:spLocks noChangeArrowheads="1"/>
          </p:cNvSpPr>
          <p:nvPr/>
        </p:nvSpPr>
        <p:spPr bwMode="auto">
          <a:xfrm>
            <a:off x="304800" y="1020763"/>
            <a:ext cx="3894138"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Once a wave breaks, its water moves as a sheet upslope as swash, and falls back toward the sea as backwash.  The narrow area in which this occurs is called the swash zone.</a:t>
            </a:r>
          </a:p>
          <a:p>
            <a:endParaRPr lang="en-US" altLang="en-US" sz="2000">
              <a:latin typeface="Arial" panose="020B0604020202020204" pitchFamily="34" charset="0"/>
            </a:endParaRPr>
          </a:p>
          <a:p>
            <a:r>
              <a:rPr lang="en-US" altLang="en-US" sz="2000">
                <a:latin typeface="Arial" panose="020B0604020202020204" pitchFamily="34" charset="0"/>
              </a:rPr>
              <a:t>The location of swash zone shifts due to the rising and falling of the water level, associated with tides.</a:t>
            </a:r>
          </a:p>
          <a:p>
            <a:endParaRPr lang="en-US" altLang="en-US" sz="2000">
              <a:latin typeface="Arial" panose="020B0604020202020204" pitchFamily="34" charset="0"/>
            </a:endParaRPr>
          </a:p>
          <a:p>
            <a:r>
              <a:rPr lang="en-US" altLang="en-US" sz="2000">
                <a:latin typeface="Arial" panose="020B0604020202020204" pitchFamily="34" charset="0"/>
              </a:rPr>
              <a:t>The area affected by the swash zone on a daily basis is called the foreshore (between low and high tide marks)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 xmlns:a16="http://schemas.microsoft.com/office/drawing/2014/main" id="{3CEF0AFC-5FA8-03B2-DB80-9E30D123A519}"/>
              </a:ext>
            </a:extLst>
          </p:cNvPr>
          <p:cNvSpPr txBox="1">
            <a:spLocks noChangeArrowheads="1"/>
          </p:cNvSpPr>
          <p:nvPr/>
        </p:nvSpPr>
        <p:spPr bwMode="auto">
          <a:xfrm>
            <a:off x="2514600" y="609600"/>
            <a:ext cx="5218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Foreshore (the lower part of a beach)</a:t>
            </a:r>
          </a:p>
        </p:txBody>
      </p:sp>
      <p:pic>
        <p:nvPicPr>
          <p:cNvPr id="15363" name="Picture 3">
            <a:extLst>
              <a:ext uri="{FF2B5EF4-FFF2-40B4-BE49-F238E27FC236}">
                <a16:creationId xmlns="" xmlns:a16="http://schemas.microsoft.com/office/drawing/2014/main" id="{81C200F5-0E52-77DD-5CF5-2CDB139BC1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9167" t="32135" r="33333" b="15222"/>
          <a:stretch>
            <a:fillRect/>
          </a:stretch>
        </p:blipFill>
        <p:spPr bwMode="auto">
          <a:xfrm>
            <a:off x="4343400" y="1844675"/>
            <a:ext cx="4800600" cy="3321050"/>
          </a:xfrm>
          <a:prstGeom prst="rect">
            <a:avLst/>
          </a:prstGeom>
          <a:noFill/>
          <a:extLst>
            <a:ext uri="{909E8E84-426E-40DD-AFC4-6F175D3DCCD1}">
              <a14:hiddenFill xmlns:a14="http://schemas.microsoft.com/office/drawing/2010/main">
                <a:solidFill>
                  <a:srgbClr val="FFFFFF"/>
                </a:solidFill>
              </a14:hiddenFill>
            </a:ext>
          </a:extLst>
        </p:spPr>
      </p:pic>
      <p:sp>
        <p:nvSpPr>
          <p:cNvPr id="15364" name="Text Box 4">
            <a:extLst>
              <a:ext uri="{FF2B5EF4-FFF2-40B4-BE49-F238E27FC236}">
                <a16:creationId xmlns="" xmlns:a16="http://schemas.microsoft.com/office/drawing/2014/main" id="{810C71D0-3846-9DFA-53C2-B90671E246A4}"/>
              </a:ext>
            </a:extLst>
          </p:cNvPr>
          <p:cNvSpPr txBox="1">
            <a:spLocks noChangeArrowheads="1"/>
          </p:cNvSpPr>
          <p:nvPr/>
        </p:nvSpPr>
        <p:spPr bwMode="auto">
          <a:xfrm>
            <a:off x="212725" y="1184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a:p>
        </p:txBody>
      </p:sp>
      <p:sp>
        <p:nvSpPr>
          <p:cNvPr id="15365" name="Text Box 5">
            <a:extLst>
              <a:ext uri="{FF2B5EF4-FFF2-40B4-BE49-F238E27FC236}">
                <a16:creationId xmlns="" xmlns:a16="http://schemas.microsoft.com/office/drawing/2014/main" id="{BC8E97C3-3EC9-3767-F22F-57A7729C47A9}"/>
              </a:ext>
            </a:extLst>
          </p:cNvPr>
          <p:cNvSpPr txBox="1">
            <a:spLocks noChangeArrowheads="1"/>
          </p:cNvSpPr>
          <p:nvPr/>
        </p:nvSpPr>
        <p:spPr bwMode="auto">
          <a:xfrm>
            <a:off x="0" y="1633538"/>
            <a:ext cx="39020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As the flow of swash  slows (and eventually stops) in its upper reaches, some of the sediment carried by the water can be deposited. </a:t>
            </a:r>
          </a:p>
          <a:p>
            <a:endParaRPr lang="en-US" altLang="en-US">
              <a:latin typeface="Arial" panose="020B0604020202020204" pitchFamily="34" charset="0"/>
            </a:endParaRPr>
          </a:p>
          <a:p>
            <a:r>
              <a:rPr lang="en-US" altLang="en-US">
                <a:latin typeface="Arial" panose="020B0604020202020204" pitchFamily="34" charset="0"/>
              </a:rPr>
              <a:t>But much of the sediment is returned back down to the upper shoreface due to backwash.</a:t>
            </a:r>
          </a:p>
        </p:txBody>
      </p:sp>
    </p:spTree>
  </p:cSld>
  <p:clrMapOvr>
    <a:masterClrMapping/>
  </p:clrMapOvr>
</p:sld>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446</TotalTime>
  <Words>1466</Words>
  <Application>Microsoft Office PowerPoint</Application>
  <PresentationFormat>On-screen Show (4:3)</PresentationFormat>
  <Paragraphs>174</Paragraphs>
  <Slides>28</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Times New Roman</vt:lpstr>
      <vt:lpstr>Ribbons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 and reefs</dc:title>
  <dc:creator>Cam Tsujita</dc:creator>
  <cp:lastModifiedBy>Jayanta Karmakar</cp:lastModifiedBy>
  <cp:revision>18</cp:revision>
  <dcterms:created xsi:type="dcterms:W3CDTF">2005-02-17T15:41:42Z</dcterms:created>
  <dcterms:modified xsi:type="dcterms:W3CDTF">2024-06-24T15:02:08Z</dcterms:modified>
</cp:coreProperties>
</file>